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02" r:id="rId2"/>
    <p:sldId id="292" r:id="rId3"/>
    <p:sldId id="301" r:id="rId4"/>
    <p:sldId id="297" r:id="rId5"/>
    <p:sldId id="311" r:id="rId6"/>
    <p:sldId id="312" r:id="rId7"/>
    <p:sldId id="313" r:id="rId8"/>
    <p:sldId id="316" r:id="rId9"/>
    <p:sldId id="303" r:id="rId10"/>
    <p:sldId id="304" r:id="rId11"/>
    <p:sldId id="305" r:id="rId12"/>
    <p:sldId id="317" r:id="rId13"/>
    <p:sldId id="318" r:id="rId14"/>
    <p:sldId id="309" r:id="rId15"/>
    <p:sldId id="307" r:id="rId16"/>
    <p:sldId id="308" r:id="rId17"/>
    <p:sldId id="314" r:id="rId18"/>
    <p:sldId id="315" r:id="rId19"/>
    <p:sldId id="319" r:id="rId20"/>
    <p:sldId id="320" r:id="rId21"/>
    <p:sldId id="310" r:id="rId22"/>
    <p:sldId id="321" r:id="rId23"/>
    <p:sldId id="322" r:id="rId24"/>
    <p:sldId id="323" r:id="rId25"/>
    <p:sldId id="324" r:id="rId26"/>
    <p:sldId id="325" r:id="rId27"/>
    <p:sldId id="306" r:id="rId28"/>
    <p:sldId id="298" r:id="rId29"/>
    <p:sldId id="281"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03EFF"/>
    <a:srgbClr val="682079"/>
    <a:srgbClr val="FFC568"/>
    <a:srgbClr val="B66DB0"/>
    <a:srgbClr val="FF10B6"/>
    <a:srgbClr val="FFD110"/>
    <a:srgbClr val="6667AB"/>
    <a:srgbClr val="171717"/>
    <a:srgbClr val="F3799E"/>
    <a:srgbClr val="F9F8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AF0A3-8DB6-476C-8E77-1CEE9001F297}" v="76" dt="2022-08-04T10:23:27.511"/>
    <p1510:client id="{F7BBFBF8-117D-4207-9E80-F7399B82BE17}" v="5" dt="2022-08-04T17:23:22.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6" autoAdjust="0"/>
    <p:restoredTop sz="89446" autoAdjust="0"/>
  </p:normalViewPr>
  <p:slideViewPr>
    <p:cSldViewPr snapToGrid="0">
      <p:cViewPr varScale="1">
        <p:scale>
          <a:sx n="125" d="100"/>
          <a:sy n="125" d="100"/>
        </p:scale>
        <p:origin x="1747"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07/09/2022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29</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07/09/2022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07/09/2022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07/09/2022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07/09/2022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pic>
        <p:nvPicPr>
          <p:cNvPr id="7" name="Imagen 11">
            <a:extLst>
              <a:ext uri="{FF2B5EF4-FFF2-40B4-BE49-F238E27FC236}">
                <a16:creationId xmlns:a16="http://schemas.microsoft.com/office/drawing/2014/main" id="{1CAF709D-A7AA-569A-52F3-8F4BD7020D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58099" y="1928793"/>
            <a:ext cx="2756146" cy="1013830"/>
          </a:xfrm>
          <a:prstGeom prst="rect">
            <a:avLst/>
          </a:prstGeom>
        </p:spPr>
      </p:pic>
      <p:pic>
        <p:nvPicPr>
          <p:cNvPr id="8" name="Imagen 12">
            <a:extLst>
              <a:ext uri="{FF2B5EF4-FFF2-40B4-BE49-F238E27FC236}">
                <a16:creationId xmlns:a16="http://schemas.microsoft.com/office/drawing/2014/main" id="{9E7049CD-1000-A305-A999-1D58FD7A43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77756" y="1861961"/>
            <a:ext cx="2805173" cy="1029495"/>
          </a:xfrm>
          <a:prstGeom prst="rect">
            <a:avLst/>
          </a:prstGeom>
        </p:spPr>
      </p:pic>
      <p:pic>
        <p:nvPicPr>
          <p:cNvPr id="9" name="Imagen 18">
            <a:extLst>
              <a:ext uri="{FF2B5EF4-FFF2-40B4-BE49-F238E27FC236}">
                <a16:creationId xmlns:a16="http://schemas.microsoft.com/office/drawing/2014/main" id="{0A74C7F4-3B09-B7B4-A84B-0E575D788C2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969018" y="3142297"/>
            <a:ext cx="2336711" cy="1013831"/>
          </a:xfrm>
          <a:prstGeom prst="rect">
            <a:avLst/>
          </a:prstGeom>
        </p:spPr>
      </p:pic>
      <p:pic>
        <p:nvPicPr>
          <p:cNvPr id="10" name="Imagen 19">
            <a:extLst>
              <a:ext uri="{FF2B5EF4-FFF2-40B4-BE49-F238E27FC236}">
                <a16:creationId xmlns:a16="http://schemas.microsoft.com/office/drawing/2014/main" id="{49A9F938-86BB-88B1-3992-A987C948B84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327896" y="3117631"/>
            <a:ext cx="1504891" cy="1020266"/>
          </a:xfrm>
          <a:prstGeom prst="rect">
            <a:avLst/>
          </a:prstGeom>
        </p:spPr>
      </p:pic>
      <p:pic>
        <p:nvPicPr>
          <p:cNvPr id="11" name="Imagen 21">
            <a:extLst>
              <a:ext uri="{FF2B5EF4-FFF2-40B4-BE49-F238E27FC236}">
                <a16:creationId xmlns:a16="http://schemas.microsoft.com/office/drawing/2014/main" id="{D4CC0AAE-5DF0-452C-0D23-97650E6E58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52780" y="4672360"/>
            <a:ext cx="2685815" cy="520385"/>
          </a:xfrm>
          <a:prstGeom prst="rect">
            <a:avLst/>
          </a:prstGeom>
        </p:spPr>
      </p:pic>
      <p:pic>
        <p:nvPicPr>
          <p:cNvPr id="12" name="Imagen 22">
            <a:extLst>
              <a:ext uri="{FF2B5EF4-FFF2-40B4-BE49-F238E27FC236}">
                <a16:creationId xmlns:a16="http://schemas.microsoft.com/office/drawing/2014/main" id="{7C0C6429-6932-37B4-3382-B4E09C21A4E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8596"/>
            <a:ext cx="2112391" cy="313165"/>
          </a:xfrm>
          <a:prstGeom prst="rect">
            <a:avLst/>
          </a:prstGeom>
        </p:spPr>
      </p:pic>
      <p:pic>
        <p:nvPicPr>
          <p:cNvPr id="13" name="Imagen 23">
            <a:extLst>
              <a:ext uri="{FF2B5EF4-FFF2-40B4-BE49-F238E27FC236}">
                <a16:creationId xmlns:a16="http://schemas.microsoft.com/office/drawing/2014/main" id="{AABC56D1-8C51-34AE-51AA-7496C6D4CB5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82943" y="4408554"/>
            <a:ext cx="2343236" cy="855483"/>
          </a:xfrm>
          <a:prstGeom prst="rect">
            <a:avLst/>
          </a:prstGeom>
        </p:spPr>
      </p:pic>
      <p:pic>
        <p:nvPicPr>
          <p:cNvPr id="14" name="Graphic 13">
            <a:extLst>
              <a:ext uri="{FF2B5EF4-FFF2-40B4-BE49-F238E27FC236}">
                <a16:creationId xmlns:a16="http://schemas.microsoft.com/office/drawing/2014/main" id="{EA5B92A8-08D5-BDC6-D532-99F1459E542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4829183" y="3015764"/>
            <a:ext cx="2423763" cy="1224000"/>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20" name="Picture 19" descr="Logo&#10;&#10;Description automatically generated">
            <a:extLst>
              <a:ext uri="{FF2B5EF4-FFF2-40B4-BE49-F238E27FC236}">
                <a16:creationId xmlns:a16="http://schemas.microsoft.com/office/drawing/2014/main" id="{312137B7-A8FB-55AF-60B3-0A73DB689E3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211951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07/09/2022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07/09/2022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7"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cs.microsoft.com/en-us/azure/azure-functions/durable/durable-functions-storage-providers#comparing-storage-providers" TargetMode="External"/><Relationship Id="rId3" Type="http://schemas.openxmlformats.org/officeDocument/2006/relationships/hyperlink" Target="https://github.com/Azure/azure-functions-durable-extension/issues/2020" TargetMode="External"/><Relationship Id="rId7" Type="http://schemas.openxmlformats.org/officeDocument/2006/relationships/hyperlink" Target="https://microsoft.github.io/durabletask-netherite/#/?id=getting-started" TargetMode="External"/><Relationship Id="rId2" Type="http://schemas.openxmlformats.org/officeDocument/2006/relationships/hyperlink" Target="https://github.com/luismanez/high-volume-data-durable-function-test" TargetMode="External"/><Relationship Id="rId1" Type="http://schemas.openxmlformats.org/officeDocument/2006/relationships/slideLayout" Target="../slideLayouts/slideLayout5.xml"/><Relationship Id="rId6" Type="http://schemas.openxmlformats.org/officeDocument/2006/relationships/hyperlink" Target="https://microsoft.github.io/durabletask-mssql/#/" TargetMode="External"/><Relationship Id="rId5" Type="http://schemas.openxmlformats.org/officeDocument/2006/relationships/hyperlink" Target="https://medium.com/@cgillum/common-pitfalls-with-durable-execution-frameworks-like-durable-functions-or-temporal-eaf635d4a8bb" TargetMode="External"/><Relationship Id="rId4" Type="http://schemas.openxmlformats.org/officeDocument/2006/relationships/hyperlink" Target="https://justinoconnorcodes.files.wordpress.com/2022/08/azure-services-periodic-table-v1-1.pdf"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gif"/><Relationship Id="rId4" Type="http://schemas.openxmlformats.org/officeDocument/2006/relationships/image" Target="../media/image46.gif"/></Relationships>
</file>

<file path=ppt/slides/_rels/slide1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9DC4A-DE31-0385-350E-B88CDD48EA1E}"/>
              </a:ext>
            </a:extLst>
          </p:cNvPr>
          <p:cNvSpPr txBox="1"/>
          <p:nvPr/>
        </p:nvSpPr>
        <p:spPr>
          <a:xfrm>
            <a:off x="786384" y="505968"/>
            <a:ext cx="10320528" cy="5632311"/>
          </a:xfrm>
          <a:prstGeom prst="rect">
            <a:avLst/>
          </a:prstGeom>
          <a:noFill/>
        </p:spPr>
        <p:txBody>
          <a:bodyPr wrap="square" rtlCol="0">
            <a:spAutoFit/>
          </a:bodyPr>
          <a:lstStyle/>
          <a:p>
            <a:pPr marL="342900" indent="-342900">
              <a:buFont typeface="+mj-lt"/>
              <a:buAutoNum type="arabicPeriod"/>
            </a:pPr>
            <a:r>
              <a:rPr lang="en-US" dirty="0"/>
              <a:t>Real-World architecture</a:t>
            </a:r>
          </a:p>
          <a:p>
            <a:pPr marL="342900" indent="-342900">
              <a:buFont typeface="+mj-lt"/>
              <a:buAutoNum type="arabicPeriod"/>
            </a:pPr>
            <a:r>
              <a:rPr lang="en-US" dirty="0"/>
              <a:t>Problem demo </a:t>
            </a:r>
          </a:p>
          <a:p>
            <a:pPr marL="800100" lvl="1" indent="-342900">
              <a:buFont typeface="+mj-lt"/>
              <a:buAutoNum type="arabicPeriod"/>
            </a:pPr>
            <a:r>
              <a:rPr lang="en-US" dirty="0">
                <a:hlinkClick r:id="rId2"/>
              </a:rPr>
              <a:t>luismanez/high-volume-data-durable-function-test (github.com)</a:t>
            </a:r>
            <a:endParaRPr lang="en-US" dirty="0"/>
          </a:p>
          <a:p>
            <a:pPr marL="800100" lvl="1" indent="-342900">
              <a:buFont typeface="+mj-lt"/>
              <a:buAutoNum type="arabicPeriod"/>
            </a:pPr>
            <a:r>
              <a:rPr lang="en-US" dirty="0">
                <a:hlinkClick r:id="rId3"/>
              </a:rPr>
              <a:t>Orchestrator stuck when processing High volume data (with source code to reproduce it) · Issue #2020 · Azure/azure-functions-durable-extension (github.com)</a:t>
            </a:r>
            <a:endParaRPr lang="en-US" dirty="0"/>
          </a:p>
          <a:p>
            <a:pPr marL="342900" indent="-342900">
              <a:buFont typeface="+mj-lt"/>
              <a:buAutoNum type="arabicPeriod"/>
            </a:pPr>
            <a:r>
              <a:rPr lang="en-US" dirty="0"/>
              <a:t>How Durable functions work</a:t>
            </a:r>
          </a:p>
          <a:p>
            <a:pPr marL="342900" indent="-342900">
              <a:buFont typeface="+mj-lt"/>
              <a:buAutoNum type="arabicPeriod"/>
            </a:pPr>
            <a:r>
              <a:rPr lang="en-US" dirty="0"/>
              <a:t>Why it fails (twitter thread)</a:t>
            </a:r>
          </a:p>
          <a:p>
            <a:pPr marL="342900" indent="-342900">
              <a:buFont typeface="+mj-lt"/>
              <a:buAutoNum type="arabicPeriod"/>
            </a:pPr>
            <a:r>
              <a:rPr lang="en-US" dirty="0"/>
              <a:t>Demo Azure Storage and how it breaks</a:t>
            </a:r>
          </a:p>
          <a:p>
            <a:pPr marL="800100" lvl="1" indent="-342900">
              <a:buFont typeface="+mj-lt"/>
              <a:buAutoNum type="arabicPeriod"/>
            </a:pPr>
            <a:r>
              <a:rPr lang="en-US" dirty="0"/>
              <a:t>(as curiosity, show this: </a:t>
            </a:r>
            <a:r>
              <a:rPr lang="en-US" dirty="0">
                <a:hlinkClick r:id="rId4"/>
              </a:rPr>
              <a:t>azure-services-periodic-table-v1-1.pdf (wordpress.com)</a:t>
            </a:r>
            <a:r>
              <a:rPr lang="en-US" dirty="0"/>
              <a:t>)</a:t>
            </a:r>
          </a:p>
          <a:p>
            <a:pPr marL="342900" indent="-342900">
              <a:buFont typeface="+mj-lt"/>
              <a:buAutoNum type="arabicPeriod"/>
            </a:pPr>
            <a:r>
              <a:rPr lang="en-US" dirty="0"/>
              <a:t>Comment this post: </a:t>
            </a:r>
            <a:r>
              <a:rPr lang="en-US" dirty="0">
                <a:hlinkClick r:id="rId5"/>
              </a:rPr>
              <a:t>Common Pitfalls with Durable Execution Frameworks, like Durable Functions or Temporal | by Chris Gillum | Aug, 2022 | Medium</a:t>
            </a:r>
            <a:endParaRPr lang="en-US" dirty="0"/>
          </a:p>
          <a:p>
            <a:pPr marL="342900" indent="-342900">
              <a:buFont typeface="+mj-lt"/>
              <a:buAutoNum type="arabicPeriod"/>
            </a:pPr>
            <a:r>
              <a:rPr lang="en-US" dirty="0"/>
              <a:t>Storage options</a:t>
            </a:r>
          </a:p>
          <a:p>
            <a:pPr marL="800100" lvl="1" indent="-342900">
              <a:buFont typeface="+mj-lt"/>
              <a:buAutoNum type="arabicPeriod"/>
            </a:pPr>
            <a:r>
              <a:rPr lang="en-US" dirty="0">
                <a:hlinkClick r:id="rId6"/>
              </a:rPr>
              <a:t>Durable Task SQL Provider (microsoft.github.io)</a:t>
            </a:r>
            <a:endParaRPr lang="en-US" dirty="0"/>
          </a:p>
          <a:p>
            <a:pPr marL="800100" lvl="1" indent="-342900">
              <a:buFont typeface="+mj-lt"/>
              <a:buAutoNum type="arabicPeriod"/>
            </a:pPr>
            <a:r>
              <a:rPr lang="en-US" dirty="0" err="1">
                <a:hlinkClick r:id="rId7"/>
              </a:rPr>
              <a:t>Netherite</a:t>
            </a:r>
            <a:r>
              <a:rPr lang="en-US" dirty="0">
                <a:hlinkClick r:id="rId7"/>
              </a:rPr>
              <a:t> Workflow Execution Engine (microsoft.github.io)</a:t>
            </a:r>
            <a:endParaRPr lang="en-US" dirty="0"/>
          </a:p>
          <a:p>
            <a:pPr marL="342900" indent="-342900">
              <a:buFont typeface="+mj-lt"/>
              <a:buAutoNum type="arabicPeriod"/>
            </a:pPr>
            <a:r>
              <a:rPr lang="en-US" dirty="0"/>
              <a:t>Differences</a:t>
            </a:r>
          </a:p>
          <a:p>
            <a:pPr marL="800100" lvl="1" indent="-342900">
              <a:buFont typeface="+mj-lt"/>
              <a:buAutoNum type="arabicPeriod"/>
            </a:pPr>
            <a:r>
              <a:rPr lang="en-US" dirty="0">
                <a:hlinkClick r:id="rId8"/>
              </a:rPr>
              <a:t>https://docs.microsoft.com/en-us/azure/azure-functions/durable/durable-functions-storage-providers#comparing-storage-providers</a:t>
            </a:r>
            <a:endParaRPr lang="en-US" dirty="0"/>
          </a:p>
          <a:p>
            <a:pPr marL="342900" indent="-342900">
              <a:buFont typeface="+mj-lt"/>
              <a:buAutoNum type="arabicPeriod"/>
            </a:pPr>
            <a:r>
              <a:rPr lang="en-US" dirty="0"/>
              <a:t>SQL provider demo</a:t>
            </a:r>
          </a:p>
          <a:p>
            <a:pPr marL="342900" indent="-342900">
              <a:buFont typeface="+mj-lt"/>
              <a:buAutoNum type="arabicPeriod"/>
            </a:pPr>
            <a:r>
              <a:rPr lang="en-US" dirty="0" err="1"/>
              <a:t>Netherite</a:t>
            </a:r>
            <a:r>
              <a:rPr lang="en-US" dirty="0"/>
              <a:t> demo</a:t>
            </a:r>
          </a:p>
          <a:p>
            <a:pPr marL="342900" indent="-342900">
              <a:buFont typeface="+mj-lt"/>
              <a:buAutoNum type="arabicPeriod"/>
            </a:pPr>
            <a:r>
              <a:rPr lang="en-US" dirty="0"/>
              <a:t>Conclusions</a:t>
            </a:r>
          </a:p>
        </p:txBody>
      </p:sp>
    </p:spTree>
    <p:extLst>
      <p:ext uri="{BB962C8B-B14F-4D97-AF65-F5344CB8AC3E}">
        <p14:creationId xmlns:p14="http://schemas.microsoft.com/office/powerpoint/2010/main" val="127626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79781269-5DBF-E849-D782-B4097BB72408}"/>
              </a:ext>
            </a:extLst>
          </p:cNvPr>
          <p:cNvGrpSpPr/>
          <p:nvPr/>
        </p:nvGrpSpPr>
        <p:grpSpPr>
          <a:xfrm>
            <a:off x="124533" y="778822"/>
            <a:ext cx="11818676" cy="5941592"/>
            <a:chOff x="124533" y="864166"/>
            <a:chExt cx="11818676" cy="5941592"/>
          </a:xfrm>
        </p:grpSpPr>
        <p:grpSp>
          <p:nvGrpSpPr>
            <p:cNvPr id="23" name="Group 22">
              <a:extLst>
                <a:ext uri="{FF2B5EF4-FFF2-40B4-BE49-F238E27FC236}">
                  <a16:creationId xmlns:a16="http://schemas.microsoft.com/office/drawing/2014/main" id="{939C6BD5-B70C-C89D-7671-ED7467F20BE7}"/>
                </a:ext>
              </a:extLst>
            </p:cNvPr>
            <p:cNvGrpSpPr/>
            <p:nvPr/>
          </p:nvGrpSpPr>
          <p:grpSpPr>
            <a:xfrm>
              <a:off x="187229" y="1301458"/>
              <a:ext cx="1627632" cy="762000"/>
              <a:chOff x="5163312" y="1786128"/>
              <a:chExt cx="1627632" cy="762000"/>
            </a:xfrm>
          </p:grpSpPr>
          <p:sp>
            <p:nvSpPr>
              <p:cNvPr id="12" name="Rectangle: Rounded Corners 11">
                <a:extLst>
                  <a:ext uri="{FF2B5EF4-FFF2-40B4-BE49-F238E27FC236}">
                    <a16:creationId xmlns:a16="http://schemas.microsoft.com/office/drawing/2014/main" id="{E962FB93-AF30-2EF4-15F7-D618991B1352}"/>
                  </a:ext>
                </a:extLst>
              </p:cNvPr>
              <p:cNvSpPr/>
              <p:nvPr/>
            </p:nvSpPr>
            <p:spPr>
              <a:xfrm>
                <a:off x="5163312" y="178612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FD5EC51-C3F7-F540-9EB7-FC869BC41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464" y="1989263"/>
                <a:ext cx="719328" cy="355730"/>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099AD822-0241-572C-BFA8-B200BE341605}"/>
                  </a:ext>
                </a:extLst>
              </p:cNvPr>
              <p:cNvSpPr/>
              <p:nvPr/>
            </p:nvSpPr>
            <p:spPr>
              <a:xfrm>
                <a:off x="6564091" y="2246414"/>
                <a:ext cx="226853" cy="301714"/>
              </a:xfrm>
              <a:prstGeom prst="can">
                <a:avLst/>
              </a:prstGeom>
              <a:solidFill>
                <a:srgbClr val="006AB6"/>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C7C9760-3C48-1D07-ABC3-90EA4AF172B2}"/>
                </a:ext>
              </a:extLst>
            </p:cNvPr>
            <p:cNvGrpSpPr/>
            <p:nvPr/>
          </p:nvGrpSpPr>
          <p:grpSpPr>
            <a:xfrm>
              <a:off x="124533" y="3210118"/>
              <a:ext cx="1627632" cy="762000"/>
              <a:chOff x="5163312" y="2907792"/>
              <a:chExt cx="1627632" cy="762000"/>
            </a:xfrm>
          </p:grpSpPr>
          <p:sp>
            <p:nvSpPr>
              <p:cNvPr id="15" name="Rectangle: Rounded Corners 14">
                <a:extLst>
                  <a:ext uri="{FF2B5EF4-FFF2-40B4-BE49-F238E27FC236}">
                    <a16:creationId xmlns:a16="http://schemas.microsoft.com/office/drawing/2014/main" id="{61994CF0-D77D-C4D5-8109-A6EED1F31F08}"/>
                  </a:ext>
                </a:extLst>
              </p:cNvPr>
              <p:cNvSpPr/>
              <p:nvPr/>
            </p:nvSpPr>
            <p:spPr>
              <a:xfrm>
                <a:off x="5163312" y="2907792"/>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8E70ACC5-3335-5416-EE73-B25881E5E308}"/>
                  </a:ext>
                </a:extLst>
              </p:cNvPr>
              <p:cNvSpPr/>
              <p:nvPr/>
            </p:nvSpPr>
            <p:spPr>
              <a:xfrm>
                <a:off x="6564091" y="3368078"/>
                <a:ext cx="226853" cy="301714"/>
              </a:xfrm>
              <a:prstGeom prst="can">
                <a:avLst/>
              </a:prstGeom>
              <a:solidFill>
                <a:srgbClr val="00255B"/>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2052" name="Picture 4" descr="Integración de Dynamics 365 by SmartBug con HubSpot | Conéctala aquí">
                <a:extLst>
                  <a:ext uri="{FF2B5EF4-FFF2-40B4-BE49-F238E27FC236}">
                    <a16:creationId xmlns:a16="http://schemas.microsoft.com/office/drawing/2014/main" id="{084D1B37-FAB8-DD0E-7A46-72C582EE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952" y="3023616"/>
                <a:ext cx="530352" cy="53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43421D-B653-3B91-449D-B7D74F9E820E}"/>
                </a:ext>
              </a:extLst>
            </p:cNvPr>
            <p:cNvGrpSpPr/>
            <p:nvPr/>
          </p:nvGrpSpPr>
          <p:grpSpPr>
            <a:xfrm>
              <a:off x="187229" y="4871890"/>
              <a:ext cx="1627632" cy="762000"/>
              <a:chOff x="5168107" y="4031318"/>
              <a:chExt cx="1627632" cy="762000"/>
            </a:xfrm>
          </p:grpSpPr>
          <p:sp>
            <p:nvSpPr>
              <p:cNvPr id="18" name="Rectangle: Rounded Corners 17">
                <a:extLst>
                  <a:ext uri="{FF2B5EF4-FFF2-40B4-BE49-F238E27FC236}">
                    <a16:creationId xmlns:a16="http://schemas.microsoft.com/office/drawing/2014/main" id="{18831C7F-70E4-8AAF-ED93-601476ABFCFC}"/>
                  </a:ext>
                </a:extLst>
              </p:cNvPr>
              <p:cNvSpPr/>
              <p:nvPr/>
            </p:nvSpPr>
            <p:spPr>
              <a:xfrm>
                <a:off x="5168107" y="403131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4544F41-AB80-1D60-3F9C-7B9EDCA0D693}"/>
                  </a:ext>
                </a:extLst>
              </p:cNvPr>
              <p:cNvSpPr/>
              <p:nvPr/>
            </p:nvSpPr>
            <p:spPr>
              <a:xfrm>
                <a:off x="6568886" y="4491604"/>
                <a:ext cx="226853" cy="301714"/>
              </a:xfrm>
              <a:prstGeom prst="can">
                <a:avLst/>
              </a:prstGeom>
              <a:solidFill>
                <a:srgbClr val="5EA0EF"/>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B314CF1-7069-AD9B-3380-55E5B192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4668" y="4209858"/>
                <a:ext cx="404919" cy="404919"/>
              </a:xfrm>
              <a:prstGeom prst="rect">
                <a:avLst/>
              </a:prstGeom>
            </p:spPr>
          </p:pic>
        </p:grpSp>
        <p:grpSp>
          <p:nvGrpSpPr>
            <p:cNvPr id="13" name="Group 12">
              <a:extLst>
                <a:ext uri="{FF2B5EF4-FFF2-40B4-BE49-F238E27FC236}">
                  <a16:creationId xmlns:a16="http://schemas.microsoft.com/office/drawing/2014/main" id="{90FF46F4-F219-AB01-242F-C710CB5874AD}"/>
                </a:ext>
              </a:extLst>
            </p:cNvPr>
            <p:cNvGrpSpPr/>
            <p:nvPr/>
          </p:nvGrpSpPr>
          <p:grpSpPr>
            <a:xfrm>
              <a:off x="2159072" y="3209506"/>
              <a:ext cx="1708627" cy="977108"/>
              <a:chOff x="2342384" y="2740114"/>
              <a:chExt cx="1708627" cy="977108"/>
            </a:xfrm>
          </p:grpSpPr>
          <p:sp>
            <p:nvSpPr>
              <p:cNvPr id="3" name="Rectangle: Rounded Corners 2">
                <a:extLst>
                  <a:ext uri="{FF2B5EF4-FFF2-40B4-BE49-F238E27FC236}">
                    <a16:creationId xmlns:a16="http://schemas.microsoft.com/office/drawing/2014/main" id="{F517E630-0B3D-01CF-4ABE-9505D9A378A1}"/>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GetDataToSync</a:t>
                </a:r>
                <a:endParaRPr lang="en-US" sz="1400" dirty="0">
                  <a:latin typeface="Roboto" panose="02000000000000000000" pitchFamily="2" charset="0"/>
                  <a:ea typeface="Roboto" panose="02000000000000000000" pitchFamily="2" charset="0"/>
                </a:endParaRPr>
              </a:p>
            </p:txBody>
          </p:sp>
          <p:pic>
            <p:nvPicPr>
              <p:cNvPr id="4" name="Graphic 3">
                <a:extLst>
                  <a:ext uri="{FF2B5EF4-FFF2-40B4-BE49-F238E27FC236}">
                    <a16:creationId xmlns:a16="http://schemas.microsoft.com/office/drawing/2014/main" id="{E6D8F765-160A-AF0A-3881-7EC978353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cxnSp>
          <p:nvCxnSpPr>
            <p:cNvPr id="16" name="Connector: Elbow 15">
              <a:extLst>
                <a:ext uri="{FF2B5EF4-FFF2-40B4-BE49-F238E27FC236}">
                  <a16:creationId xmlns:a16="http://schemas.microsoft.com/office/drawing/2014/main" id="{B89B0C5E-D2C2-D75A-63AF-7209A6A1F4CE}"/>
                </a:ext>
              </a:extLst>
            </p:cNvPr>
            <p:cNvCxnSpPr>
              <a:cxnSpLocks/>
              <a:stCxn id="3" idx="0"/>
              <a:endCxn id="12" idx="3"/>
            </p:cNvCxnSpPr>
            <p:nvPr/>
          </p:nvCxnSpPr>
          <p:spPr>
            <a:xfrm rot="16200000" flipV="1">
              <a:off x="1670848" y="1826471"/>
              <a:ext cx="1527048"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F9CBA-C971-CB09-904A-9435E0DC970A}"/>
                </a:ext>
              </a:extLst>
            </p:cNvPr>
            <p:cNvCxnSpPr>
              <a:cxnSpLocks/>
              <a:stCxn id="3" idx="1"/>
              <a:endCxn id="15" idx="3"/>
            </p:cNvCxnSpPr>
            <p:nvPr/>
          </p:nvCxnSpPr>
          <p:spPr>
            <a:xfrm rot="10800000" flipV="1">
              <a:off x="1752165" y="3590506"/>
              <a:ext cx="487902" cy="612"/>
            </a:xfrm>
            <a:prstGeom prst="bentConnector3">
              <a:avLst>
                <a:gd name="adj1" fmla="val 50000"/>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4A72059-94E4-9000-CBA7-B8823D5222B1}"/>
                </a:ext>
              </a:extLst>
            </p:cNvPr>
            <p:cNvCxnSpPr>
              <a:cxnSpLocks/>
              <a:stCxn id="3" idx="2"/>
              <a:endCxn id="18" idx="3"/>
            </p:cNvCxnSpPr>
            <p:nvPr/>
          </p:nvCxnSpPr>
          <p:spPr>
            <a:xfrm rot="5400000">
              <a:off x="1793680" y="3992687"/>
              <a:ext cx="1281384"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D26C309B-AD2B-366C-956F-F143C9B0B833}"/>
                </a:ext>
              </a:extLst>
            </p:cNvPr>
            <p:cNvSpPr/>
            <p:nvPr/>
          </p:nvSpPr>
          <p:spPr>
            <a:xfrm>
              <a:off x="4097386" y="2840736"/>
              <a:ext cx="425846" cy="1493520"/>
            </a:xfrm>
            <a:prstGeom prst="can">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7BF5CF2-D889-CC15-FCD4-D1619DCDD203}"/>
                </a:ext>
              </a:extLst>
            </p:cNvPr>
            <p:cNvGrpSpPr/>
            <p:nvPr/>
          </p:nvGrpSpPr>
          <p:grpSpPr>
            <a:xfrm>
              <a:off x="5103440" y="1057618"/>
              <a:ext cx="1708627" cy="977108"/>
              <a:chOff x="2342384" y="2740114"/>
              <a:chExt cx="1708627" cy="977108"/>
            </a:xfrm>
          </p:grpSpPr>
          <p:sp>
            <p:nvSpPr>
              <p:cNvPr id="29" name="Rectangle: Rounded Corners 28">
                <a:extLst>
                  <a:ext uri="{FF2B5EF4-FFF2-40B4-BE49-F238E27FC236}">
                    <a16:creationId xmlns:a16="http://schemas.microsoft.com/office/drawing/2014/main" id="{BBB1BDE4-4478-6373-F9BE-C8A8CAED2C8B}"/>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1</a:t>
                </a:r>
              </a:p>
            </p:txBody>
          </p:sp>
          <p:pic>
            <p:nvPicPr>
              <p:cNvPr id="30" name="Graphic 29">
                <a:extLst>
                  <a:ext uri="{FF2B5EF4-FFF2-40B4-BE49-F238E27FC236}">
                    <a16:creationId xmlns:a16="http://schemas.microsoft.com/office/drawing/2014/main" id="{5E1A9F96-14C5-F5A8-938E-A46BA419E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31" name="Group 30">
              <a:extLst>
                <a:ext uri="{FF2B5EF4-FFF2-40B4-BE49-F238E27FC236}">
                  <a16:creationId xmlns:a16="http://schemas.microsoft.com/office/drawing/2014/main" id="{B90BDBF2-D2EB-E6CA-FC91-370A07EE8CE3}"/>
                </a:ext>
              </a:extLst>
            </p:cNvPr>
            <p:cNvGrpSpPr/>
            <p:nvPr/>
          </p:nvGrpSpPr>
          <p:grpSpPr>
            <a:xfrm>
              <a:off x="5103440" y="2514562"/>
              <a:ext cx="1708627" cy="977108"/>
              <a:chOff x="2342384" y="2740114"/>
              <a:chExt cx="1708627" cy="977108"/>
            </a:xfrm>
          </p:grpSpPr>
          <p:sp>
            <p:nvSpPr>
              <p:cNvPr id="32" name="Rectangle: Rounded Corners 31">
                <a:extLst>
                  <a:ext uri="{FF2B5EF4-FFF2-40B4-BE49-F238E27FC236}">
                    <a16:creationId xmlns:a16="http://schemas.microsoft.com/office/drawing/2014/main" id="{8CC2A250-2D7B-96DB-BF2D-7D2E1ECEF825}"/>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2</a:t>
                </a:r>
              </a:p>
            </p:txBody>
          </p:sp>
          <p:pic>
            <p:nvPicPr>
              <p:cNvPr id="33" name="Graphic 32">
                <a:extLst>
                  <a:ext uri="{FF2B5EF4-FFF2-40B4-BE49-F238E27FC236}">
                    <a16:creationId xmlns:a16="http://schemas.microsoft.com/office/drawing/2014/main" id="{00DC51C9-1C81-0FA6-3091-D495616B6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2" name="Group 1">
              <a:extLst>
                <a:ext uri="{FF2B5EF4-FFF2-40B4-BE49-F238E27FC236}">
                  <a16:creationId xmlns:a16="http://schemas.microsoft.com/office/drawing/2014/main" id="{D883ACC8-E768-B904-6396-22CE907A5413}"/>
                </a:ext>
              </a:extLst>
            </p:cNvPr>
            <p:cNvGrpSpPr/>
            <p:nvPr/>
          </p:nvGrpSpPr>
          <p:grpSpPr>
            <a:xfrm>
              <a:off x="5100179" y="3834772"/>
              <a:ext cx="1708627" cy="977108"/>
              <a:chOff x="2342384" y="2740114"/>
              <a:chExt cx="1708627" cy="977108"/>
            </a:xfrm>
          </p:grpSpPr>
          <p:sp>
            <p:nvSpPr>
              <p:cNvPr id="5" name="Rectangle: Rounded Corners 4">
                <a:extLst>
                  <a:ext uri="{FF2B5EF4-FFF2-40B4-BE49-F238E27FC236}">
                    <a16:creationId xmlns:a16="http://schemas.microsoft.com/office/drawing/2014/main" id="{8F112E24-111F-B0DE-BF6F-D8D0D2FA1778}"/>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3</a:t>
                </a:r>
              </a:p>
            </p:txBody>
          </p:sp>
          <p:pic>
            <p:nvPicPr>
              <p:cNvPr id="7" name="Graphic 6">
                <a:extLst>
                  <a:ext uri="{FF2B5EF4-FFF2-40B4-BE49-F238E27FC236}">
                    <a16:creationId xmlns:a16="http://schemas.microsoft.com/office/drawing/2014/main" id="{5046951D-0F75-1575-ED59-42AF38FC8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8" name="Group 7">
              <a:extLst>
                <a:ext uri="{FF2B5EF4-FFF2-40B4-BE49-F238E27FC236}">
                  <a16:creationId xmlns:a16="http://schemas.microsoft.com/office/drawing/2014/main" id="{64DDB0FA-3C57-844C-9A96-4B3663F3CAD9}"/>
                </a:ext>
              </a:extLst>
            </p:cNvPr>
            <p:cNvGrpSpPr/>
            <p:nvPr/>
          </p:nvGrpSpPr>
          <p:grpSpPr>
            <a:xfrm>
              <a:off x="5100179" y="5828650"/>
              <a:ext cx="1708627" cy="977108"/>
              <a:chOff x="2342384" y="2740114"/>
              <a:chExt cx="1708627" cy="977108"/>
            </a:xfrm>
          </p:grpSpPr>
          <p:sp>
            <p:nvSpPr>
              <p:cNvPr id="9" name="Rectangle: Rounded Corners 8">
                <a:extLst>
                  <a:ext uri="{FF2B5EF4-FFF2-40B4-BE49-F238E27FC236}">
                    <a16:creationId xmlns:a16="http://schemas.microsoft.com/office/drawing/2014/main" id="{23C65DCF-7DFA-3EA6-C795-0B34BEC13013}"/>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N</a:t>
                </a:r>
              </a:p>
            </p:txBody>
          </p:sp>
          <p:pic>
            <p:nvPicPr>
              <p:cNvPr id="10" name="Graphic 9">
                <a:extLst>
                  <a:ext uri="{FF2B5EF4-FFF2-40B4-BE49-F238E27FC236}">
                    <a16:creationId xmlns:a16="http://schemas.microsoft.com/office/drawing/2014/main" id="{CC79BFF2-5411-527F-66CD-340367D61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39" name="TextBox 38">
              <a:extLst>
                <a:ext uri="{FF2B5EF4-FFF2-40B4-BE49-F238E27FC236}">
                  <a16:creationId xmlns:a16="http://schemas.microsoft.com/office/drawing/2014/main" id="{A37B378C-CD7A-C104-B8B7-52113663956E}"/>
                </a:ext>
              </a:extLst>
            </p:cNvPr>
            <p:cNvSpPr txBox="1"/>
            <p:nvPr/>
          </p:nvSpPr>
          <p:spPr>
            <a:xfrm>
              <a:off x="5181174" y="4489598"/>
              <a:ext cx="1627632" cy="1200329"/>
            </a:xfrm>
            <a:prstGeom prst="rect">
              <a:avLst/>
            </a:prstGeom>
            <a:noFill/>
          </p:spPr>
          <p:txBody>
            <a:bodyPr wrap="square" rtlCol="0">
              <a:spAutoFit/>
            </a:bodyPr>
            <a:lstStyle/>
            <a:p>
              <a:pPr algn="ctr"/>
              <a:r>
                <a:rPr lang="en-US" sz="2400" dirty="0"/>
                <a:t>.</a:t>
              </a:r>
            </a:p>
            <a:p>
              <a:pPr algn="ctr"/>
              <a:r>
                <a:rPr lang="en-US" sz="2400" dirty="0"/>
                <a:t>.</a:t>
              </a:r>
            </a:p>
            <a:p>
              <a:pPr algn="ctr"/>
              <a:r>
                <a:rPr lang="en-US" sz="2400" dirty="0"/>
                <a:t>.</a:t>
              </a:r>
            </a:p>
          </p:txBody>
        </p:sp>
        <p:sp>
          <p:nvSpPr>
            <p:cNvPr id="40" name="Arrow: Bent 39">
              <a:extLst>
                <a:ext uri="{FF2B5EF4-FFF2-40B4-BE49-F238E27FC236}">
                  <a16:creationId xmlns:a16="http://schemas.microsoft.com/office/drawing/2014/main" id="{A15330B3-6A06-5548-094A-3F110C5359C3}"/>
                </a:ext>
              </a:extLst>
            </p:cNvPr>
            <p:cNvSpPr/>
            <p:nvPr/>
          </p:nvSpPr>
          <p:spPr>
            <a:xfrm>
              <a:off x="4207328" y="1210482"/>
              <a:ext cx="808595" cy="1453470"/>
            </a:xfrm>
            <a:prstGeom prst="bentArrow">
              <a:avLst>
                <a:gd name="adj1" fmla="val 19723"/>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88652615-5E6B-AFBD-AB30-AA20F31B8C10}"/>
                </a:ext>
              </a:extLst>
            </p:cNvPr>
            <p:cNvSpPr/>
            <p:nvPr/>
          </p:nvSpPr>
          <p:spPr>
            <a:xfrm flipV="1">
              <a:off x="4207327" y="4401699"/>
              <a:ext cx="892852" cy="2060060"/>
            </a:xfrm>
            <a:prstGeom prst="bentArrow">
              <a:avLst>
                <a:gd name="adj1" fmla="val 18357"/>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C366E8F1-F122-4111-BDA7-C815510A1BC9}"/>
                </a:ext>
              </a:extLst>
            </p:cNvPr>
            <p:cNvSpPr/>
            <p:nvPr/>
          </p:nvSpPr>
          <p:spPr>
            <a:xfrm>
              <a:off x="4559809" y="2788007"/>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4435484C-9932-CF5F-FB21-39AEA3CF6032}"/>
                </a:ext>
              </a:extLst>
            </p:cNvPr>
            <p:cNvSpPr/>
            <p:nvPr/>
          </p:nvSpPr>
          <p:spPr>
            <a:xfrm flipV="1">
              <a:off x="4560235" y="3699534"/>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 name="Group 48">
              <a:extLst>
                <a:ext uri="{FF2B5EF4-FFF2-40B4-BE49-F238E27FC236}">
                  <a16:creationId xmlns:a16="http://schemas.microsoft.com/office/drawing/2014/main" id="{715E9AE9-C938-09B2-D0C7-7EA299E2B5FA}"/>
                </a:ext>
              </a:extLst>
            </p:cNvPr>
            <p:cNvGrpSpPr/>
            <p:nvPr/>
          </p:nvGrpSpPr>
          <p:grpSpPr>
            <a:xfrm>
              <a:off x="6874774" y="971018"/>
              <a:ext cx="314471" cy="935200"/>
              <a:chOff x="6980579" y="704050"/>
              <a:chExt cx="314471" cy="935200"/>
            </a:xfrm>
          </p:grpSpPr>
          <p:pic>
            <p:nvPicPr>
              <p:cNvPr id="46" name="Picture 45">
                <a:extLst>
                  <a:ext uri="{FF2B5EF4-FFF2-40B4-BE49-F238E27FC236}">
                    <a16:creationId xmlns:a16="http://schemas.microsoft.com/office/drawing/2014/main" id="{80771796-3056-305F-5F08-F9D9003A7FDD}"/>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47" name="Picture 46" descr="A close up of a logo&#10;&#10;Description automatically generated">
                <a:extLst>
                  <a:ext uri="{FF2B5EF4-FFF2-40B4-BE49-F238E27FC236}">
                    <a16:creationId xmlns:a16="http://schemas.microsoft.com/office/drawing/2014/main" id="{EA6C4249-6A6D-EB04-E978-1C8116E67705}"/>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48" name="Graphic 47">
                <a:extLst>
                  <a:ext uri="{FF2B5EF4-FFF2-40B4-BE49-F238E27FC236}">
                    <a16:creationId xmlns:a16="http://schemas.microsoft.com/office/drawing/2014/main" id="{0131700C-8B52-56D3-0C71-152B22218C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pic>
          <p:nvPicPr>
            <p:cNvPr id="1026" name="Picture 2" descr="Microsoft Graph API | Drupal.org">
              <a:extLst>
                <a:ext uri="{FF2B5EF4-FFF2-40B4-BE49-F238E27FC236}">
                  <a16:creationId xmlns:a16="http://schemas.microsoft.com/office/drawing/2014/main" id="{8A9E0294-FD03-CEEE-DDAD-58037F5E9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864166"/>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Microsoft Graph API | Drupal.org">
              <a:extLst>
                <a:ext uri="{FF2B5EF4-FFF2-40B4-BE49-F238E27FC236}">
                  <a16:creationId xmlns:a16="http://schemas.microsoft.com/office/drawing/2014/main" id="{A1343AB7-7BA8-E1AC-8A7C-0182EEA5C6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2348714"/>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Graph API | Drupal.org">
              <a:extLst>
                <a:ext uri="{FF2B5EF4-FFF2-40B4-BE49-F238E27FC236}">
                  <a16:creationId xmlns:a16="http://schemas.microsoft.com/office/drawing/2014/main" id="{804CA5A7-CBD0-2C8B-C7DD-A681B5B5AC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3676893"/>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icrosoft Graph API | Drupal.org">
              <a:extLst>
                <a:ext uri="{FF2B5EF4-FFF2-40B4-BE49-F238E27FC236}">
                  <a16:creationId xmlns:a16="http://schemas.microsoft.com/office/drawing/2014/main" id="{DB1E313C-C489-9964-F6BD-5BA9BF4A82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5671031"/>
              <a:ext cx="363517" cy="3152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3DBBC23-AF76-F195-6C31-AF7CC75BDF60}"/>
                </a:ext>
              </a:extLst>
            </p:cNvPr>
            <p:cNvGrpSpPr/>
            <p:nvPr/>
          </p:nvGrpSpPr>
          <p:grpSpPr>
            <a:xfrm>
              <a:off x="6874773" y="2427962"/>
              <a:ext cx="314471" cy="935200"/>
              <a:chOff x="6980579" y="704050"/>
              <a:chExt cx="314471" cy="935200"/>
            </a:xfrm>
          </p:grpSpPr>
          <p:pic>
            <p:nvPicPr>
              <p:cNvPr id="56" name="Picture 55">
                <a:extLst>
                  <a:ext uri="{FF2B5EF4-FFF2-40B4-BE49-F238E27FC236}">
                    <a16:creationId xmlns:a16="http://schemas.microsoft.com/office/drawing/2014/main" id="{C320AFDE-E9A0-1E8E-1AF8-10AB1DE6EB9F}"/>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57" name="Picture 56" descr="A close up of a logo&#10;&#10;Description automatically generated">
                <a:extLst>
                  <a:ext uri="{FF2B5EF4-FFF2-40B4-BE49-F238E27FC236}">
                    <a16:creationId xmlns:a16="http://schemas.microsoft.com/office/drawing/2014/main" id="{4E02689D-7C75-2353-671B-175D96AF7AFC}"/>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58" name="Graphic 57">
                <a:extLst>
                  <a:ext uri="{FF2B5EF4-FFF2-40B4-BE49-F238E27FC236}">
                    <a16:creationId xmlns:a16="http://schemas.microsoft.com/office/drawing/2014/main" id="{5A90086C-556F-753D-6082-1C606A417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59" name="Group 58">
              <a:extLst>
                <a:ext uri="{FF2B5EF4-FFF2-40B4-BE49-F238E27FC236}">
                  <a16:creationId xmlns:a16="http://schemas.microsoft.com/office/drawing/2014/main" id="{DE481973-F813-F026-D984-EEFB96AD7A4D}"/>
                </a:ext>
              </a:extLst>
            </p:cNvPr>
            <p:cNvGrpSpPr/>
            <p:nvPr/>
          </p:nvGrpSpPr>
          <p:grpSpPr>
            <a:xfrm>
              <a:off x="6874772" y="3748172"/>
              <a:ext cx="314471" cy="935200"/>
              <a:chOff x="6980579" y="704050"/>
              <a:chExt cx="314471" cy="935200"/>
            </a:xfrm>
          </p:grpSpPr>
          <p:pic>
            <p:nvPicPr>
              <p:cNvPr id="60" name="Picture 59">
                <a:extLst>
                  <a:ext uri="{FF2B5EF4-FFF2-40B4-BE49-F238E27FC236}">
                    <a16:creationId xmlns:a16="http://schemas.microsoft.com/office/drawing/2014/main" id="{47789D3F-48EB-5F0D-AFC1-5331DC5C67E3}"/>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61" name="Picture 60" descr="A close up of a logo&#10;&#10;Description automatically generated">
                <a:extLst>
                  <a:ext uri="{FF2B5EF4-FFF2-40B4-BE49-F238E27FC236}">
                    <a16:creationId xmlns:a16="http://schemas.microsoft.com/office/drawing/2014/main" id="{3E5B4C0D-4D2B-14EB-7BDA-54C0F38D7A32}"/>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62" name="Graphic 61">
                <a:extLst>
                  <a:ext uri="{FF2B5EF4-FFF2-40B4-BE49-F238E27FC236}">
                    <a16:creationId xmlns:a16="http://schemas.microsoft.com/office/drawing/2014/main" id="{94AAA377-A04E-85D0-5623-A3960AAC2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63" name="Group 62">
              <a:extLst>
                <a:ext uri="{FF2B5EF4-FFF2-40B4-BE49-F238E27FC236}">
                  <a16:creationId xmlns:a16="http://schemas.microsoft.com/office/drawing/2014/main" id="{F797485D-C432-030C-28B8-D00D96A49F75}"/>
                </a:ext>
              </a:extLst>
            </p:cNvPr>
            <p:cNvGrpSpPr/>
            <p:nvPr/>
          </p:nvGrpSpPr>
          <p:grpSpPr>
            <a:xfrm>
              <a:off x="6874772" y="5742050"/>
              <a:ext cx="314471" cy="935200"/>
              <a:chOff x="6980579" y="704050"/>
              <a:chExt cx="314471" cy="935200"/>
            </a:xfrm>
          </p:grpSpPr>
          <p:pic>
            <p:nvPicPr>
              <p:cNvPr id="1024" name="Picture 1023">
                <a:extLst>
                  <a:ext uri="{FF2B5EF4-FFF2-40B4-BE49-F238E27FC236}">
                    <a16:creationId xmlns:a16="http://schemas.microsoft.com/office/drawing/2014/main" id="{1331F94A-8F17-191B-C498-D6006207504A}"/>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1025" name="Picture 1024" descr="A close up of a logo&#10;&#10;Description automatically generated">
                <a:extLst>
                  <a:ext uri="{FF2B5EF4-FFF2-40B4-BE49-F238E27FC236}">
                    <a16:creationId xmlns:a16="http://schemas.microsoft.com/office/drawing/2014/main" id="{28CE86D1-3DD6-7D7A-F043-5700E4F899C7}"/>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1027" name="Graphic 1026">
                <a:extLst>
                  <a:ext uri="{FF2B5EF4-FFF2-40B4-BE49-F238E27FC236}">
                    <a16:creationId xmlns:a16="http://schemas.microsoft.com/office/drawing/2014/main" id="{133DAB28-CF62-64D1-E54C-49470921CD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1028" name="Group 1027">
              <a:extLst>
                <a:ext uri="{FF2B5EF4-FFF2-40B4-BE49-F238E27FC236}">
                  <a16:creationId xmlns:a16="http://schemas.microsoft.com/office/drawing/2014/main" id="{63340798-CCA2-9418-F851-DEA5A9720BB3}"/>
                </a:ext>
              </a:extLst>
            </p:cNvPr>
            <p:cNvGrpSpPr/>
            <p:nvPr/>
          </p:nvGrpSpPr>
          <p:grpSpPr>
            <a:xfrm>
              <a:off x="7940916" y="3210980"/>
              <a:ext cx="1708627" cy="977108"/>
              <a:chOff x="2342384" y="2740114"/>
              <a:chExt cx="1708627" cy="977108"/>
            </a:xfrm>
          </p:grpSpPr>
          <p:sp>
            <p:nvSpPr>
              <p:cNvPr id="1029" name="Rectangle: Rounded Corners 1028">
                <a:extLst>
                  <a:ext uri="{FF2B5EF4-FFF2-40B4-BE49-F238E27FC236}">
                    <a16:creationId xmlns:a16="http://schemas.microsoft.com/office/drawing/2014/main" id="{3CE1E4F2-622D-F8B6-1E70-56553EA24493}"/>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CleanUp</a:t>
                </a:r>
                <a:endParaRPr lang="en-US" sz="1400" dirty="0">
                  <a:latin typeface="Roboto" panose="02000000000000000000" pitchFamily="2" charset="0"/>
                  <a:ea typeface="Roboto" panose="02000000000000000000" pitchFamily="2" charset="0"/>
                </a:endParaRPr>
              </a:p>
            </p:txBody>
          </p:sp>
          <p:pic>
            <p:nvPicPr>
              <p:cNvPr id="1030" name="Graphic 1029">
                <a:extLst>
                  <a:ext uri="{FF2B5EF4-FFF2-40B4-BE49-F238E27FC236}">
                    <a16:creationId xmlns:a16="http://schemas.microsoft.com/office/drawing/2014/main" id="{00274245-EA48-AC46-74CC-1902560E7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1031" name="Group 1030">
              <a:extLst>
                <a:ext uri="{FF2B5EF4-FFF2-40B4-BE49-F238E27FC236}">
                  <a16:creationId xmlns:a16="http://schemas.microsoft.com/office/drawing/2014/main" id="{2B780FA3-5DAD-7BE4-4A97-315A314F2C23}"/>
                </a:ext>
              </a:extLst>
            </p:cNvPr>
            <p:cNvGrpSpPr/>
            <p:nvPr/>
          </p:nvGrpSpPr>
          <p:grpSpPr>
            <a:xfrm>
              <a:off x="10234582" y="3203848"/>
              <a:ext cx="1708627" cy="977108"/>
              <a:chOff x="2342384" y="2740114"/>
              <a:chExt cx="1708627" cy="977108"/>
            </a:xfrm>
          </p:grpSpPr>
          <p:sp>
            <p:nvSpPr>
              <p:cNvPr id="1032" name="Rectangle: Rounded Corners 1031">
                <a:extLst>
                  <a:ext uri="{FF2B5EF4-FFF2-40B4-BE49-F238E27FC236}">
                    <a16:creationId xmlns:a16="http://schemas.microsoft.com/office/drawing/2014/main" id="{7380F530-B24E-0F1E-0C80-E84777634CBB}"/>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atin typeface="Roboto" panose="02000000000000000000" pitchFamily="2" charset="0"/>
                    <a:ea typeface="Roboto" panose="02000000000000000000" pitchFamily="2" charset="0"/>
                  </a:rPr>
                  <a:t>Notifications / Analytics</a:t>
                </a:r>
              </a:p>
            </p:txBody>
          </p:sp>
          <p:pic>
            <p:nvPicPr>
              <p:cNvPr id="1033" name="Graphic 1032">
                <a:extLst>
                  <a:ext uri="{FF2B5EF4-FFF2-40B4-BE49-F238E27FC236}">
                    <a16:creationId xmlns:a16="http://schemas.microsoft.com/office/drawing/2014/main" id="{02D4FDE6-3A98-DF83-C1FD-C79FF73AC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1034" name="Arrow: Right 1033">
              <a:extLst>
                <a:ext uri="{FF2B5EF4-FFF2-40B4-BE49-F238E27FC236}">
                  <a16:creationId xmlns:a16="http://schemas.microsoft.com/office/drawing/2014/main" id="{15F94256-6340-283E-B043-57F59880A5FA}"/>
                </a:ext>
              </a:extLst>
            </p:cNvPr>
            <p:cNvSpPr/>
            <p:nvPr/>
          </p:nvSpPr>
          <p:spPr>
            <a:xfrm>
              <a:off x="7440948" y="3463729"/>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Arrow: Right 1034">
              <a:extLst>
                <a:ext uri="{FF2B5EF4-FFF2-40B4-BE49-F238E27FC236}">
                  <a16:creationId xmlns:a16="http://schemas.microsoft.com/office/drawing/2014/main" id="{38B9FAFE-0F63-C6F9-7B39-F7FE2E0A71DE}"/>
                </a:ext>
              </a:extLst>
            </p:cNvPr>
            <p:cNvSpPr/>
            <p:nvPr/>
          </p:nvSpPr>
          <p:spPr>
            <a:xfrm>
              <a:off x="9744921" y="3464991"/>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Box 1035">
            <a:extLst>
              <a:ext uri="{FF2B5EF4-FFF2-40B4-BE49-F238E27FC236}">
                <a16:creationId xmlns:a16="http://schemas.microsoft.com/office/drawing/2014/main" id="{A9BF964F-5E29-F0E4-3DCE-9BD4664475D3}"/>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Real-World Architecture</a:t>
            </a:r>
          </a:p>
        </p:txBody>
      </p:sp>
    </p:spTree>
    <p:extLst>
      <p:ext uri="{BB962C8B-B14F-4D97-AF65-F5344CB8AC3E}">
        <p14:creationId xmlns:p14="http://schemas.microsoft.com/office/powerpoint/2010/main" val="2347556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diagram of the fan out/fan pattern">
            <a:extLst>
              <a:ext uri="{FF2B5EF4-FFF2-40B4-BE49-F238E27FC236}">
                <a16:creationId xmlns:a16="http://schemas.microsoft.com/office/drawing/2014/main" id="{9B6376BF-0394-D71A-809C-445CC2D1D5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5340"/>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A90D83-0D75-28AF-C9C6-CBC3E409E6FA}"/>
              </a:ext>
            </a:extLst>
          </p:cNvPr>
          <p:cNvSpPr txBox="1"/>
          <p:nvPr/>
        </p:nvSpPr>
        <p:spPr>
          <a:xfrm>
            <a:off x="0" y="6411575"/>
            <a:ext cx="12192000" cy="369332"/>
          </a:xfrm>
          <a:prstGeom prst="rect">
            <a:avLst/>
          </a:prstGeom>
          <a:noFill/>
        </p:spPr>
        <p:txBody>
          <a:bodyPr wrap="square">
            <a:spAutoFit/>
          </a:bodyPr>
          <a:lstStyle/>
          <a:p>
            <a:pPr algn="ctr"/>
            <a:r>
              <a:rPr lang="en-US" dirty="0"/>
              <a:t>https://docs.microsoft.com/en-us/azure/azure-functions/durable/durable-functions-overview?tabs=csharp#fan-in-out</a:t>
            </a:r>
          </a:p>
        </p:txBody>
      </p:sp>
      <p:sp>
        <p:nvSpPr>
          <p:cNvPr id="6" name="TextBox 5">
            <a:extLst>
              <a:ext uri="{FF2B5EF4-FFF2-40B4-BE49-F238E27FC236}">
                <a16:creationId xmlns:a16="http://schemas.microsoft.com/office/drawing/2014/main" id="{20D88981-C806-B7B1-B67D-6D03AFF357C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Fan out/fan in Pattern</a:t>
            </a:r>
          </a:p>
        </p:txBody>
      </p:sp>
    </p:spTree>
    <p:extLst>
      <p:ext uri="{BB962C8B-B14F-4D97-AF65-F5344CB8AC3E}">
        <p14:creationId xmlns:p14="http://schemas.microsoft.com/office/powerpoint/2010/main" val="159899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Download Free png street fighter vs png - AbeonCliparts | Cliparts &amp;  Vectors for ... - DLPNG.com">
            <a:extLst>
              <a:ext uri="{FF2B5EF4-FFF2-40B4-BE49-F238E27FC236}">
                <a16:creationId xmlns:a16="http://schemas.microsoft.com/office/drawing/2014/main" id="{DE4B82C7-19DD-1B16-FB4C-D3BA95AF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93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reet Fighter II/Ryu — StrategyWiki, the video game walkthrough and  strategy guide wiki">
            <a:extLst>
              <a:ext uri="{FF2B5EF4-FFF2-40B4-BE49-F238E27FC236}">
                <a16:creationId xmlns:a16="http://schemas.microsoft.com/office/drawing/2014/main" id="{01405017-EF69-E333-01A0-3DDB811D5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214" y="1714500"/>
            <a:ext cx="22479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reet Fighter II/Ken — StrategyWiki, the video game walkthrough and  strategy guide wiki">
            <a:extLst>
              <a:ext uri="{FF2B5EF4-FFF2-40B4-BE49-F238E27FC236}">
                <a16:creationId xmlns:a16="http://schemas.microsoft.com/office/drawing/2014/main" id="{4CC05971-0BE4-F83C-2F9A-1BFADE0F9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72" y="1676400"/>
            <a:ext cx="22098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reet Fighter II/Blanka — StrategyWiki, the video game walkthrough and  strategy guide wiki">
            <a:extLst>
              <a:ext uri="{FF2B5EF4-FFF2-40B4-BE49-F238E27FC236}">
                <a16:creationId xmlns:a16="http://schemas.microsoft.com/office/drawing/2014/main" id="{F56C4962-4D21-F642-E73A-342A931C1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1480" y="1619250"/>
            <a:ext cx="36957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wnload Free png street fighter vs png - AbeonCliparts | Cliparts &amp;  Vectors for ... - DLPNG.com">
            <a:extLst>
              <a:ext uri="{FF2B5EF4-FFF2-40B4-BE49-F238E27FC236}">
                <a16:creationId xmlns:a16="http://schemas.microsoft.com/office/drawing/2014/main" id="{2544D81C-7AFC-1E5C-5ABF-530FC8924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56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0E11D-0E4E-32B5-F027-32087BE9F1FF}"/>
              </a:ext>
            </a:extLst>
          </p:cNvPr>
          <p:cNvSpPr/>
          <p:nvPr/>
        </p:nvSpPr>
        <p:spPr>
          <a:xfrm>
            <a:off x="5609844"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a:t>
            </a:r>
            <a:r>
              <a:rPr lang="en-US"/>
              <a:t>SQL Server</a:t>
            </a:r>
            <a:endParaRPr lang="en-US" dirty="0"/>
          </a:p>
        </p:txBody>
      </p:sp>
      <p:sp>
        <p:nvSpPr>
          <p:cNvPr id="7" name="Rectangle 6">
            <a:extLst>
              <a:ext uri="{FF2B5EF4-FFF2-40B4-BE49-F238E27FC236}">
                <a16:creationId xmlns:a16="http://schemas.microsoft.com/office/drawing/2014/main" id="{C83D9BD2-F1EA-EE09-2ADA-39363E7EA248}"/>
              </a:ext>
            </a:extLst>
          </p:cNvPr>
          <p:cNvSpPr/>
          <p:nvPr/>
        </p:nvSpPr>
        <p:spPr>
          <a:xfrm>
            <a:off x="1272540" y="1926336"/>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Storage</a:t>
            </a:r>
          </a:p>
        </p:txBody>
      </p:sp>
      <p:sp>
        <p:nvSpPr>
          <p:cNvPr id="8" name="Rectangle 7">
            <a:extLst>
              <a:ext uri="{FF2B5EF4-FFF2-40B4-BE49-F238E27FC236}">
                <a16:creationId xmlns:a16="http://schemas.microsoft.com/office/drawing/2014/main" id="{140E864C-42FD-FBA5-3828-EFD885A44D4B}"/>
              </a:ext>
            </a:extLst>
          </p:cNvPr>
          <p:cNvSpPr/>
          <p:nvPr/>
        </p:nvSpPr>
        <p:spPr>
          <a:xfrm>
            <a:off x="9806940"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Netherite</a:t>
            </a:r>
            <a:endParaRPr lang="en-US" dirty="0"/>
          </a:p>
        </p:txBody>
      </p:sp>
    </p:spTree>
    <p:extLst>
      <p:ext uri="{BB962C8B-B14F-4D97-AF65-F5344CB8AC3E}">
        <p14:creationId xmlns:p14="http://schemas.microsoft.com/office/powerpoint/2010/main" val="978532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7F5A09-667F-CB5E-18B8-1AFBAE9336EC}"/>
              </a:ext>
            </a:extLst>
          </p:cNvPr>
          <p:cNvSpPr txBox="1"/>
          <p:nvPr/>
        </p:nvSpPr>
        <p:spPr>
          <a:xfrm>
            <a:off x="0" y="6320135"/>
            <a:ext cx="12192000" cy="338554"/>
          </a:xfrm>
          <a:prstGeom prst="rect">
            <a:avLst/>
          </a:prstGeom>
          <a:noFill/>
        </p:spPr>
        <p:txBody>
          <a:bodyPr wrap="square">
            <a:spAutoFit/>
          </a:bodyPr>
          <a:lstStyle/>
          <a:p>
            <a:pPr algn="ctr"/>
            <a:r>
              <a:rPr lang="en-US" sz="1600" dirty="0">
                <a:solidFill>
                  <a:schemeClr val="bg1"/>
                </a:solidFill>
              </a:rPr>
              <a:t>https://docs.microsoft.com/en-us/azure/azure-functions/durable/durable-functions-storage-providers#comparing-storage-providers</a:t>
            </a:r>
          </a:p>
        </p:txBody>
      </p:sp>
      <p:pic>
        <p:nvPicPr>
          <p:cNvPr id="9" name="Picture 8">
            <a:extLst>
              <a:ext uri="{FF2B5EF4-FFF2-40B4-BE49-F238E27FC236}">
                <a16:creationId xmlns:a16="http://schemas.microsoft.com/office/drawing/2014/main" id="{032B30B1-7E13-6C5B-886F-48502EBE4F7E}"/>
              </a:ext>
            </a:extLst>
          </p:cNvPr>
          <p:cNvPicPr>
            <a:picLocks noChangeAspect="1"/>
          </p:cNvPicPr>
          <p:nvPr/>
        </p:nvPicPr>
        <p:blipFill>
          <a:blip r:embed="rId2"/>
          <a:stretch>
            <a:fillRect/>
          </a:stretch>
        </p:blipFill>
        <p:spPr>
          <a:xfrm>
            <a:off x="3149957" y="161544"/>
            <a:ext cx="5892087" cy="6156960"/>
          </a:xfrm>
          <a:prstGeom prst="rect">
            <a:avLst/>
          </a:prstGeom>
        </p:spPr>
      </p:pic>
      <p:sp>
        <p:nvSpPr>
          <p:cNvPr id="10" name="Rectangle 9">
            <a:extLst>
              <a:ext uri="{FF2B5EF4-FFF2-40B4-BE49-F238E27FC236}">
                <a16:creationId xmlns:a16="http://schemas.microsoft.com/office/drawing/2014/main" id="{BBEEBFA7-19CC-55E5-C66A-559C951AEBAE}"/>
              </a:ext>
            </a:extLst>
          </p:cNvPr>
          <p:cNvSpPr/>
          <p:nvPr/>
        </p:nvSpPr>
        <p:spPr>
          <a:xfrm>
            <a:off x="3218688" y="451104"/>
            <a:ext cx="5779008" cy="4206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AD3E1B-1AAD-CA83-3D7A-E31FD1561803}"/>
              </a:ext>
            </a:extLst>
          </p:cNvPr>
          <p:cNvSpPr/>
          <p:nvPr/>
        </p:nvSpPr>
        <p:spPr>
          <a:xfrm>
            <a:off x="3218688" y="893064"/>
            <a:ext cx="5779008" cy="4907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38AF8AA-63A4-3B7C-5045-58ED00E32FB1}"/>
              </a:ext>
            </a:extLst>
          </p:cNvPr>
          <p:cNvSpPr/>
          <p:nvPr/>
        </p:nvSpPr>
        <p:spPr>
          <a:xfrm>
            <a:off x="3218688" y="1405128"/>
            <a:ext cx="5779008" cy="7955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76205B-A7FC-FB3E-EC78-B80325EE96F7}"/>
              </a:ext>
            </a:extLst>
          </p:cNvPr>
          <p:cNvSpPr/>
          <p:nvPr/>
        </p:nvSpPr>
        <p:spPr>
          <a:xfrm>
            <a:off x="3218688" y="3529584"/>
            <a:ext cx="5779008" cy="24993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E9E158-0D4F-FCE4-2A46-07B86B0611A5}"/>
              </a:ext>
            </a:extLst>
          </p:cNvPr>
          <p:cNvSpPr/>
          <p:nvPr/>
        </p:nvSpPr>
        <p:spPr>
          <a:xfrm>
            <a:off x="3218688" y="3810000"/>
            <a:ext cx="5779008" cy="3385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94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584775"/>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Azure Storage Provider</a:t>
            </a:r>
          </a:p>
        </p:txBody>
      </p:sp>
    </p:spTree>
    <p:extLst>
      <p:ext uri="{BB962C8B-B14F-4D97-AF65-F5344CB8AC3E}">
        <p14:creationId xmlns:p14="http://schemas.microsoft.com/office/powerpoint/2010/main" val="118999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F22C8-0DEF-73CC-BCD4-5A3739C5A4F8}"/>
              </a:ext>
            </a:extLst>
          </p:cNvPr>
          <p:cNvPicPr>
            <a:picLocks noChangeAspect="1"/>
          </p:cNvPicPr>
          <p:nvPr/>
        </p:nvPicPr>
        <p:blipFill>
          <a:blip r:embed="rId2"/>
          <a:stretch>
            <a:fillRect/>
          </a:stretch>
        </p:blipFill>
        <p:spPr>
          <a:xfrm>
            <a:off x="341867" y="1728805"/>
            <a:ext cx="6241321" cy="3985605"/>
          </a:xfrm>
          <a:prstGeom prst="rect">
            <a:avLst/>
          </a:prstGeom>
        </p:spPr>
      </p:pic>
      <p:pic>
        <p:nvPicPr>
          <p:cNvPr id="7" name="Picture 6">
            <a:extLst>
              <a:ext uri="{FF2B5EF4-FFF2-40B4-BE49-F238E27FC236}">
                <a16:creationId xmlns:a16="http://schemas.microsoft.com/office/drawing/2014/main" id="{E1E0505E-83F2-A04C-680D-0C4B62C67BF4}"/>
              </a:ext>
            </a:extLst>
          </p:cNvPr>
          <p:cNvPicPr>
            <a:picLocks noChangeAspect="1"/>
          </p:cNvPicPr>
          <p:nvPr/>
        </p:nvPicPr>
        <p:blipFill>
          <a:blip r:embed="rId3"/>
          <a:stretch>
            <a:fillRect/>
          </a:stretch>
        </p:blipFill>
        <p:spPr>
          <a:xfrm>
            <a:off x="6876843" y="1046774"/>
            <a:ext cx="4778154" cy="4922947"/>
          </a:xfrm>
          <a:prstGeom prst="rect">
            <a:avLst/>
          </a:prstGeom>
        </p:spPr>
      </p:pic>
      <p:sp>
        <p:nvSpPr>
          <p:cNvPr id="2" name="TextBox 1">
            <a:extLst>
              <a:ext uri="{FF2B5EF4-FFF2-40B4-BE49-F238E27FC236}">
                <a16:creationId xmlns:a16="http://schemas.microsoft.com/office/drawing/2014/main" id="{FEB411F2-E011-E248-817B-DB1061B2BF0E}"/>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Azure Storage - Processing 30k items (Azure App Service P1V2)</a:t>
            </a:r>
          </a:p>
        </p:txBody>
      </p:sp>
    </p:spTree>
    <p:extLst>
      <p:ext uri="{BB962C8B-B14F-4D97-AF65-F5344CB8AC3E}">
        <p14:creationId xmlns:p14="http://schemas.microsoft.com/office/powerpoint/2010/main" val="288260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C6528-1CA3-44F1-2BB9-29EBFC4277EA}"/>
              </a:ext>
            </a:extLst>
          </p:cNvPr>
          <p:cNvPicPr>
            <a:picLocks noChangeAspect="1"/>
          </p:cNvPicPr>
          <p:nvPr/>
        </p:nvPicPr>
        <p:blipFill>
          <a:blip r:embed="rId2"/>
          <a:stretch>
            <a:fillRect/>
          </a:stretch>
        </p:blipFill>
        <p:spPr>
          <a:xfrm>
            <a:off x="0" y="5591504"/>
            <a:ext cx="12192000" cy="1266496"/>
          </a:xfrm>
          <a:prstGeom prst="rect">
            <a:avLst/>
          </a:prstGeom>
        </p:spPr>
      </p:pic>
      <p:pic>
        <p:nvPicPr>
          <p:cNvPr id="7" name="Picture 6">
            <a:extLst>
              <a:ext uri="{FF2B5EF4-FFF2-40B4-BE49-F238E27FC236}">
                <a16:creationId xmlns:a16="http://schemas.microsoft.com/office/drawing/2014/main" id="{7C6CF0A3-6736-56D9-56C4-1DBC420F52DB}"/>
              </a:ext>
            </a:extLst>
          </p:cNvPr>
          <p:cNvPicPr>
            <a:picLocks noChangeAspect="1"/>
          </p:cNvPicPr>
          <p:nvPr/>
        </p:nvPicPr>
        <p:blipFill>
          <a:blip r:embed="rId3"/>
          <a:stretch>
            <a:fillRect/>
          </a:stretch>
        </p:blipFill>
        <p:spPr>
          <a:xfrm>
            <a:off x="0" y="0"/>
            <a:ext cx="12192000" cy="4548426"/>
          </a:xfrm>
          <a:prstGeom prst="rect">
            <a:avLst/>
          </a:prstGeom>
        </p:spPr>
      </p:pic>
      <p:sp>
        <p:nvSpPr>
          <p:cNvPr id="8" name="Rectangle: Rounded Corners 7">
            <a:extLst>
              <a:ext uri="{FF2B5EF4-FFF2-40B4-BE49-F238E27FC236}">
                <a16:creationId xmlns:a16="http://schemas.microsoft.com/office/drawing/2014/main" id="{44EEC01A-E8A2-46EC-D630-C1D4DCA47832}"/>
              </a:ext>
            </a:extLst>
          </p:cNvPr>
          <p:cNvSpPr/>
          <p:nvPr/>
        </p:nvSpPr>
        <p:spPr>
          <a:xfrm>
            <a:off x="7766304" y="4895088"/>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Current Date Time:</a:t>
            </a:r>
            <a:br>
              <a:rPr lang="en-US" sz="1000" dirty="0"/>
            </a:br>
            <a:r>
              <a:rPr lang="en-US" sz="1000" dirty="0"/>
              <a:t>2022-09-01T12:16Z (more than 2h stuck)</a:t>
            </a:r>
          </a:p>
        </p:txBody>
      </p:sp>
      <p:sp>
        <p:nvSpPr>
          <p:cNvPr id="9" name="Arrow: Down 8">
            <a:extLst>
              <a:ext uri="{FF2B5EF4-FFF2-40B4-BE49-F238E27FC236}">
                <a16:creationId xmlns:a16="http://schemas.microsoft.com/office/drawing/2014/main" id="{F3BCF9E2-FFB9-2227-C465-3A972F89144D}"/>
              </a:ext>
            </a:extLst>
          </p:cNvPr>
          <p:cNvSpPr/>
          <p:nvPr/>
        </p:nvSpPr>
        <p:spPr>
          <a:xfrm>
            <a:off x="8759952" y="6126480"/>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fails | Witchcraft Fuerteventura Windsurfing">
            <a:extLst>
              <a:ext uri="{FF2B5EF4-FFF2-40B4-BE49-F238E27FC236}">
                <a16:creationId xmlns:a16="http://schemas.microsoft.com/office/drawing/2014/main" id="{95BD20DB-F1C8-13BF-107A-CCD0E1C54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SQL Server Storage Provider</a:t>
            </a:r>
          </a:p>
        </p:txBody>
      </p:sp>
    </p:spTree>
    <p:extLst>
      <p:ext uri="{BB962C8B-B14F-4D97-AF65-F5344CB8AC3E}">
        <p14:creationId xmlns:p14="http://schemas.microsoft.com/office/powerpoint/2010/main" val="2015903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4AE315-428B-6619-611E-B06AA1652E8F}"/>
              </a:ext>
            </a:extLst>
          </p:cNvPr>
          <p:cNvPicPr>
            <a:picLocks noChangeAspect="1"/>
          </p:cNvPicPr>
          <p:nvPr/>
        </p:nvPicPr>
        <p:blipFill>
          <a:blip r:embed="rId2"/>
          <a:stretch>
            <a:fillRect/>
          </a:stretch>
        </p:blipFill>
        <p:spPr>
          <a:xfrm>
            <a:off x="0" y="1095839"/>
            <a:ext cx="12192000" cy="611181"/>
          </a:xfrm>
          <a:prstGeom prst="rect">
            <a:avLst/>
          </a:prstGeom>
        </p:spPr>
      </p:pic>
      <p:pic>
        <p:nvPicPr>
          <p:cNvPr id="7" name="Picture 6">
            <a:extLst>
              <a:ext uri="{FF2B5EF4-FFF2-40B4-BE49-F238E27FC236}">
                <a16:creationId xmlns:a16="http://schemas.microsoft.com/office/drawing/2014/main" id="{EFD0FB24-21F4-17DA-5A47-55BE2399B2C5}"/>
              </a:ext>
            </a:extLst>
          </p:cNvPr>
          <p:cNvPicPr>
            <a:picLocks noChangeAspect="1"/>
          </p:cNvPicPr>
          <p:nvPr/>
        </p:nvPicPr>
        <p:blipFill>
          <a:blip r:embed="rId3"/>
          <a:stretch>
            <a:fillRect/>
          </a:stretch>
        </p:blipFill>
        <p:spPr>
          <a:xfrm>
            <a:off x="322289" y="2559511"/>
            <a:ext cx="7784892" cy="4180625"/>
          </a:xfrm>
          <a:prstGeom prst="rect">
            <a:avLst/>
          </a:prstGeom>
        </p:spPr>
      </p:pic>
      <p:sp>
        <p:nvSpPr>
          <p:cNvPr id="8" name="Rectangle: Rounded Corners 7">
            <a:extLst>
              <a:ext uri="{FF2B5EF4-FFF2-40B4-BE49-F238E27FC236}">
                <a16:creationId xmlns:a16="http://schemas.microsoft.com/office/drawing/2014/main" id="{837312E5-D4D2-208C-ED39-2F86F57637B8}"/>
              </a:ext>
            </a:extLst>
          </p:cNvPr>
          <p:cNvSpPr/>
          <p:nvPr/>
        </p:nvSpPr>
        <p:spPr>
          <a:xfrm>
            <a:off x="4974336" y="1830340"/>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After Processing during more than 27 hours</a:t>
            </a:r>
          </a:p>
        </p:txBody>
      </p:sp>
      <p:sp>
        <p:nvSpPr>
          <p:cNvPr id="9" name="Arrow: Down 8">
            <a:extLst>
              <a:ext uri="{FF2B5EF4-FFF2-40B4-BE49-F238E27FC236}">
                <a16:creationId xmlns:a16="http://schemas.microsoft.com/office/drawing/2014/main" id="{F5A67A7E-41CA-675C-B65E-CC7E18731EF3}"/>
              </a:ext>
            </a:extLst>
          </p:cNvPr>
          <p:cNvSpPr/>
          <p:nvPr/>
        </p:nvSpPr>
        <p:spPr>
          <a:xfrm flipV="1">
            <a:off x="5967984" y="1498582"/>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34EFAD7-3C7F-3503-9E29-C2C1854F212F}"/>
              </a:ext>
            </a:extLst>
          </p:cNvPr>
          <p:cNvSpPr/>
          <p:nvPr/>
        </p:nvSpPr>
        <p:spPr>
          <a:xfrm>
            <a:off x="8342127" y="5557512"/>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25,885 Items processed</a:t>
            </a:r>
          </a:p>
        </p:txBody>
      </p:sp>
      <p:sp>
        <p:nvSpPr>
          <p:cNvPr id="2" name="TextBox 1">
            <a:extLst>
              <a:ext uri="{FF2B5EF4-FFF2-40B4-BE49-F238E27FC236}">
                <a16:creationId xmlns:a16="http://schemas.microsoft.com/office/drawing/2014/main" id="{BC2FD255-80CC-A3B9-C046-42E53336E466}"/>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MS SQL Server - Processing 30k items (Azure App Service P1V2)</a:t>
            </a:r>
          </a:p>
        </p:txBody>
      </p:sp>
      <p:pic>
        <p:nvPicPr>
          <p:cNvPr id="3" name="Picture 4" descr="fails | Witchcraft Fuerteventura Windsurfing">
            <a:extLst>
              <a:ext uri="{FF2B5EF4-FFF2-40B4-BE49-F238E27FC236}">
                <a16:creationId xmlns:a16="http://schemas.microsoft.com/office/drawing/2014/main" id="{7C7AEAB3-3B80-5594-2EDF-10A1B7EB4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7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t>
            </a:r>
            <a:r>
              <a:rPr lang="en-US" sz="1600" dirty="0" err="1">
                <a:solidFill>
                  <a:schemeClr val="bg1"/>
                </a:solidFill>
                <a:latin typeface="Montserrat" panose="00000500000000000000" pitchFamily="2" charset="0"/>
                <a:ea typeface="Open Sans" panose="020B0606030504020204" pitchFamily="34" charset="0"/>
                <a:cs typeface="Open Sans" panose="020B0606030504020204" pitchFamily="34" charset="0"/>
              </a:rPr>
              <a:t>Netherite</a:t>
            </a: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 Storage Provider</a:t>
            </a:r>
          </a:p>
        </p:txBody>
      </p:sp>
    </p:spTree>
    <p:extLst>
      <p:ext uri="{BB962C8B-B14F-4D97-AF65-F5344CB8AC3E}">
        <p14:creationId xmlns:p14="http://schemas.microsoft.com/office/powerpoint/2010/main" val="2624028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fontScale="90000"/>
          </a:bodyPr>
          <a:lstStyle/>
          <a:p>
            <a:pPr algn="r"/>
            <a:r>
              <a:rPr lang="es-ES" sz="4400" dirty="0"/>
              <a:t>Storage </a:t>
            </a:r>
            <a:r>
              <a:rPr lang="es-ES" sz="4400" dirty="0" err="1"/>
              <a:t>Providers</a:t>
            </a:r>
            <a:r>
              <a:rPr lang="es-ES" sz="4400" dirty="0"/>
              <a:t> </a:t>
            </a:r>
            <a:r>
              <a:rPr lang="es-ES" sz="4400" dirty="0" err="1"/>
              <a:t>for</a:t>
            </a:r>
            <a:r>
              <a:rPr lang="es-ES" sz="4400" dirty="0"/>
              <a:t> Durable </a:t>
            </a:r>
            <a:r>
              <a:rPr lang="es-ES" sz="4400" dirty="0" err="1"/>
              <a:t>Functions</a:t>
            </a:r>
            <a:endParaRPr lang="es-ES" sz="4400" dirty="0"/>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The</a:t>
            </a:r>
            <a:r>
              <a:rPr lang="es-ES" dirty="0"/>
              <a:t> Good, </a:t>
            </a:r>
            <a:r>
              <a:rPr lang="es-ES" dirty="0" err="1"/>
              <a:t>the</a:t>
            </a:r>
            <a:r>
              <a:rPr lang="es-ES" dirty="0"/>
              <a:t> </a:t>
            </a:r>
            <a:r>
              <a:rPr lang="es-ES" dirty="0" err="1"/>
              <a:t>Bad</a:t>
            </a:r>
            <a:r>
              <a:rPr lang="es-ES" dirty="0"/>
              <a:t> and </a:t>
            </a:r>
            <a:r>
              <a:rPr lang="es-ES" dirty="0" err="1"/>
              <a:t>the</a:t>
            </a:r>
            <a:r>
              <a:rPr lang="es-ES" dirty="0"/>
              <a:t> </a:t>
            </a:r>
            <a:r>
              <a:rPr lang="es-ES" dirty="0" err="1"/>
              <a:t>Ugly</a:t>
            </a:r>
            <a:endParaRPr lang="es-ES" dirty="0"/>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rPr>
              <a:t>2022</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schemeClr val="bg1"/>
                  </a:solidFill>
                  <a:latin typeface="Trebuchet MS" panose="020B0603020202020204" pitchFamily="34" charset="0"/>
                  <a:cs typeface="Helvetica"/>
                </a:rPr>
                <a:t>17/09/2022</a:t>
              </a:r>
              <a:endParaRPr kumimoji="0" lang="es-ES" sz="1100" b="1" i="0" u="none" strike="noStrike" kern="1200" cap="none" spc="0" normalizeH="0" baseline="0" noProof="0" dirty="0">
                <a:ln>
                  <a:noFill/>
                </a:ln>
                <a:solidFill>
                  <a:schemeClr val="bg1"/>
                </a:solidFill>
                <a:effectLst/>
                <a:uLnTx/>
                <a:uFillTx/>
                <a:latin typeface="Trebuchet MS" panose="020B0603020202020204" pitchFamily="34" charset="0"/>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1A0D5-5659-AF7A-9825-19117744E080}"/>
              </a:ext>
            </a:extLst>
          </p:cNvPr>
          <p:cNvPicPr>
            <a:picLocks noChangeAspect="1"/>
          </p:cNvPicPr>
          <p:nvPr/>
        </p:nvPicPr>
        <p:blipFill>
          <a:blip r:embed="rId2"/>
          <a:stretch>
            <a:fillRect/>
          </a:stretch>
        </p:blipFill>
        <p:spPr>
          <a:xfrm>
            <a:off x="2664166" y="971404"/>
            <a:ext cx="6863668" cy="5329720"/>
          </a:xfrm>
          <a:prstGeom prst="rect">
            <a:avLst/>
          </a:prstGeom>
        </p:spPr>
      </p:pic>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spTree>
    <p:extLst>
      <p:ext uri="{BB962C8B-B14F-4D97-AF65-F5344CB8AC3E}">
        <p14:creationId xmlns:p14="http://schemas.microsoft.com/office/powerpoint/2010/main" val="2509794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15EB65-177A-3C07-3950-153F91CE56C4}"/>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8" name="Picture 7">
            <a:extLst>
              <a:ext uri="{FF2B5EF4-FFF2-40B4-BE49-F238E27FC236}">
                <a16:creationId xmlns:a16="http://schemas.microsoft.com/office/drawing/2014/main" id="{A1170CD4-1781-DB3E-5C7D-04BAF729C06C}"/>
              </a:ext>
            </a:extLst>
          </p:cNvPr>
          <p:cNvPicPr>
            <a:picLocks noChangeAspect="1"/>
          </p:cNvPicPr>
          <p:nvPr/>
        </p:nvPicPr>
        <p:blipFill>
          <a:blip r:embed="rId2"/>
          <a:stretch>
            <a:fillRect/>
          </a:stretch>
        </p:blipFill>
        <p:spPr>
          <a:xfrm>
            <a:off x="356874" y="1298053"/>
            <a:ext cx="11636748" cy="5082980"/>
          </a:xfrm>
          <a:prstGeom prst="rect">
            <a:avLst/>
          </a:prstGeom>
        </p:spPr>
      </p:pic>
    </p:spTree>
    <p:extLst>
      <p:ext uri="{BB962C8B-B14F-4D97-AF65-F5344CB8AC3E}">
        <p14:creationId xmlns:p14="http://schemas.microsoft.com/office/powerpoint/2010/main" val="474653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3" name="Picture 2">
            <a:extLst>
              <a:ext uri="{FF2B5EF4-FFF2-40B4-BE49-F238E27FC236}">
                <a16:creationId xmlns:a16="http://schemas.microsoft.com/office/drawing/2014/main" id="{B25748AF-5142-5868-B8FF-490F989250D1}"/>
              </a:ext>
            </a:extLst>
          </p:cNvPr>
          <p:cNvPicPr>
            <a:picLocks noChangeAspect="1"/>
          </p:cNvPicPr>
          <p:nvPr/>
        </p:nvPicPr>
        <p:blipFill>
          <a:blip r:embed="rId2"/>
          <a:stretch>
            <a:fillRect/>
          </a:stretch>
        </p:blipFill>
        <p:spPr>
          <a:xfrm>
            <a:off x="948244" y="1158043"/>
            <a:ext cx="10295512" cy="4541914"/>
          </a:xfrm>
          <a:prstGeom prst="rect">
            <a:avLst/>
          </a:prstGeom>
        </p:spPr>
      </p:pic>
      <p:pic>
        <p:nvPicPr>
          <p:cNvPr id="4" name="Picture 4" descr="fails | Witchcraft Fuerteventura Windsurfing">
            <a:extLst>
              <a:ext uri="{FF2B5EF4-FFF2-40B4-BE49-F238E27FC236}">
                <a16:creationId xmlns:a16="http://schemas.microsoft.com/office/drawing/2014/main" id="{D54CC234-6809-733B-EA44-416845116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4346448"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NOW</a:t>
            </a:r>
          </a:p>
          <a:p>
            <a:r>
              <a:rPr lang="en-US" sz="9600" b="1" dirty="0">
                <a:solidFill>
                  <a:schemeClr val="bg1"/>
                </a:solidFill>
                <a:latin typeface="Roboto" panose="02000000000000000000" pitchFamily="2" charset="0"/>
                <a:ea typeface="Roboto" panose="02000000000000000000" pitchFamily="2" charset="0"/>
              </a:rPr>
              <a:t>WHAT?</a:t>
            </a:r>
          </a:p>
        </p:txBody>
      </p:sp>
    </p:spTree>
    <p:extLst>
      <p:ext uri="{BB962C8B-B14F-4D97-AF65-F5344CB8AC3E}">
        <p14:creationId xmlns:p14="http://schemas.microsoft.com/office/powerpoint/2010/main" val="34628674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349E21-DC73-9941-3638-4AF5773E5278}"/>
              </a:ext>
            </a:extLst>
          </p:cNvPr>
          <p:cNvSpPr txBox="1"/>
          <p:nvPr/>
        </p:nvSpPr>
        <p:spPr>
          <a:xfrm>
            <a:off x="0" y="3105835"/>
            <a:ext cx="12192000" cy="523220"/>
          </a:xfrm>
          <a:prstGeom prst="rect">
            <a:avLst/>
          </a:prstGeom>
          <a:noFill/>
        </p:spPr>
        <p:txBody>
          <a:bodyPr wrap="square">
            <a:spAutoFit/>
          </a:bodyPr>
          <a:lstStyle/>
          <a:p>
            <a:pPr algn="ctr"/>
            <a:r>
              <a:rPr lang="en-US" sz="2800" dirty="0">
                <a:solidFill>
                  <a:schemeClr val="bg1"/>
                </a:solidFill>
              </a:rPr>
              <a:t>https://github.com/Azure/azure-functions-durable-extension/issues/2020</a:t>
            </a:r>
          </a:p>
        </p:txBody>
      </p:sp>
      <p:pic>
        <p:nvPicPr>
          <p:cNvPr id="9" name="Picture 8">
            <a:extLst>
              <a:ext uri="{FF2B5EF4-FFF2-40B4-BE49-F238E27FC236}">
                <a16:creationId xmlns:a16="http://schemas.microsoft.com/office/drawing/2014/main" id="{DC0E9406-3FC0-5BDB-E655-0E04FCAE9897}"/>
              </a:ext>
            </a:extLst>
          </p:cNvPr>
          <p:cNvPicPr>
            <a:picLocks noChangeAspect="1"/>
          </p:cNvPicPr>
          <p:nvPr/>
        </p:nvPicPr>
        <p:blipFill>
          <a:blip r:embed="rId2"/>
          <a:stretch>
            <a:fillRect/>
          </a:stretch>
        </p:blipFill>
        <p:spPr>
          <a:xfrm>
            <a:off x="1615051" y="1859144"/>
            <a:ext cx="8961897" cy="3139712"/>
          </a:xfrm>
          <a:prstGeom prst="rect">
            <a:avLst/>
          </a:prstGeom>
          <a:ln>
            <a:solidFill>
              <a:schemeClr val="bg1"/>
            </a:solidFill>
          </a:ln>
        </p:spPr>
      </p:pic>
      <p:sp>
        <p:nvSpPr>
          <p:cNvPr id="10" name="Rectangle 9">
            <a:extLst>
              <a:ext uri="{FF2B5EF4-FFF2-40B4-BE49-F238E27FC236}">
                <a16:creationId xmlns:a16="http://schemas.microsoft.com/office/drawing/2014/main" id="{2328C743-3F5B-E08A-4CB1-AFB9ED6CA652}"/>
              </a:ext>
            </a:extLst>
          </p:cNvPr>
          <p:cNvSpPr/>
          <p:nvPr/>
        </p:nvSpPr>
        <p:spPr>
          <a:xfrm>
            <a:off x="2481072" y="3974592"/>
            <a:ext cx="7766304" cy="841248"/>
          </a:xfrm>
          <a:prstGeom prst="rect">
            <a:avLst/>
          </a:prstGeom>
          <a:noFill/>
          <a:ln>
            <a:solidFill>
              <a:srgbClr val="FFD1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82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DBC4F0-9AB2-37E8-C05E-A3BDBE27C5A1}"/>
              </a:ext>
            </a:extLst>
          </p:cNvPr>
          <p:cNvSpPr txBox="1"/>
          <p:nvPr/>
        </p:nvSpPr>
        <p:spPr>
          <a:xfrm>
            <a:off x="198120" y="2090172"/>
            <a:ext cx="11795760" cy="2677656"/>
          </a:xfrm>
          <a:prstGeom prst="rect">
            <a:avLst/>
          </a:prstGeom>
          <a:noFill/>
        </p:spPr>
        <p:txBody>
          <a:bodyPr wrap="square">
            <a:spAutoFit/>
          </a:bodyPr>
          <a:lstStyle/>
          <a:p>
            <a:r>
              <a:rPr lang="en-US" sz="2400" dirty="0">
                <a:solidFill>
                  <a:schemeClr val="bg1"/>
                </a:solidFill>
                <a:latin typeface="Montserrat Light" panose="00000400000000000000" pitchFamily="2" charset="0"/>
              </a:rPr>
              <a:t>Rather than introducing new thresholds, we're aiming to make scenarios "just-work" more reliably by introducing more memory efficiency, throttling, etc. so that folks don't have to worry as much about the size of their objects. There's technically no reason for us to introduce a threshold since we don't have any limits that force us to. Rather, the trick is ensuring that the system behaves in an expected way when objects do become too large (that said, we can certainly add some concrete recommendations in the docs).</a:t>
            </a:r>
          </a:p>
        </p:txBody>
      </p:sp>
    </p:spTree>
    <p:extLst>
      <p:ext uri="{BB962C8B-B14F-4D97-AF65-F5344CB8AC3E}">
        <p14:creationId xmlns:p14="http://schemas.microsoft.com/office/powerpoint/2010/main" val="464659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77E5D3-E4ED-79FA-1FD7-7F0EA8ACAD6F}"/>
              </a:ext>
            </a:extLst>
          </p:cNvPr>
          <p:cNvSpPr txBox="1"/>
          <p:nvPr/>
        </p:nvSpPr>
        <p:spPr>
          <a:xfrm>
            <a:off x="0" y="6448151"/>
            <a:ext cx="12192000" cy="338554"/>
          </a:xfrm>
          <a:prstGeom prst="rect">
            <a:avLst/>
          </a:prstGeom>
          <a:noFill/>
        </p:spPr>
        <p:txBody>
          <a:bodyPr wrap="square">
            <a:spAutoFit/>
          </a:bodyPr>
          <a:lstStyle/>
          <a:p>
            <a:pPr algn="ctr"/>
            <a:r>
              <a:rPr lang="en-US" sz="1600" dirty="0"/>
              <a:t>https://medium.com/@cgillum/common-pitfalls-with-durable-execution-frameworks-like-durable-functions-or-temporal-eaf635d4a8bb</a:t>
            </a:r>
          </a:p>
        </p:txBody>
      </p:sp>
      <p:sp>
        <p:nvSpPr>
          <p:cNvPr id="9" name="Pentagon 8">
            <a:extLst>
              <a:ext uri="{FF2B5EF4-FFF2-40B4-BE49-F238E27FC236}">
                <a16:creationId xmlns:a16="http://schemas.microsoft.com/office/drawing/2014/main" id="{0AE44413-706E-68F2-04CF-A17B6638ADE6}"/>
              </a:ext>
            </a:extLst>
          </p:cNvPr>
          <p:cNvSpPr/>
          <p:nvPr/>
        </p:nvSpPr>
        <p:spPr>
          <a:xfrm>
            <a:off x="5117592" y="2218413"/>
            <a:ext cx="1956816" cy="1956816"/>
          </a:xfrm>
          <a:prstGeom prst="pentagon">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 Pitfalls with Durable Functions</a:t>
            </a:r>
          </a:p>
        </p:txBody>
      </p:sp>
      <p:sp>
        <p:nvSpPr>
          <p:cNvPr id="8" name="Oval 7">
            <a:extLst>
              <a:ext uri="{FF2B5EF4-FFF2-40B4-BE49-F238E27FC236}">
                <a16:creationId xmlns:a16="http://schemas.microsoft.com/office/drawing/2014/main" id="{D2E7BA4A-8C48-11AA-A044-D7F8659B7DFA}"/>
              </a:ext>
            </a:extLst>
          </p:cNvPr>
          <p:cNvSpPr/>
          <p:nvPr/>
        </p:nvSpPr>
        <p:spPr>
          <a:xfrm>
            <a:off x="5352288" y="360196"/>
            <a:ext cx="1487424" cy="1487424"/>
          </a:xfrm>
          <a:prstGeom prst="ellipse">
            <a:avLst/>
          </a:prstGeom>
          <a:solidFill>
            <a:srgbClr val="FFD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Code Constraints</a:t>
            </a:r>
          </a:p>
        </p:txBody>
      </p:sp>
      <p:sp>
        <p:nvSpPr>
          <p:cNvPr id="10" name="Oval 9">
            <a:extLst>
              <a:ext uri="{FF2B5EF4-FFF2-40B4-BE49-F238E27FC236}">
                <a16:creationId xmlns:a16="http://schemas.microsoft.com/office/drawing/2014/main" id="{B4ACD42E-763A-A853-95FB-B59D1D71968C}"/>
              </a:ext>
            </a:extLst>
          </p:cNvPr>
          <p:cNvSpPr/>
          <p:nvPr/>
        </p:nvSpPr>
        <p:spPr>
          <a:xfrm>
            <a:off x="2880360" y="2286178"/>
            <a:ext cx="1487424" cy="1487424"/>
          </a:xfrm>
          <a:prstGeom prst="ellipse">
            <a:avLst/>
          </a:prstGeom>
          <a:solidFill>
            <a:srgbClr val="FF1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Idempotency</a:t>
            </a:r>
          </a:p>
        </p:txBody>
      </p:sp>
      <p:sp>
        <p:nvSpPr>
          <p:cNvPr id="11" name="Oval 10">
            <a:extLst>
              <a:ext uri="{FF2B5EF4-FFF2-40B4-BE49-F238E27FC236}">
                <a16:creationId xmlns:a16="http://schemas.microsoft.com/office/drawing/2014/main" id="{23B12656-CFC5-287A-A427-4049132EBADD}"/>
              </a:ext>
            </a:extLst>
          </p:cNvPr>
          <p:cNvSpPr/>
          <p:nvPr/>
        </p:nvSpPr>
        <p:spPr>
          <a:xfrm>
            <a:off x="7921752" y="2286178"/>
            <a:ext cx="1487424" cy="1487424"/>
          </a:xfrm>
          <a:prstGeom prst="ellipse">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Versioning</a:t>
            </a:r>
          </a:p>
        </p:txBody>
      </p:sp>
      <p:sp>
        <p:nvSpPr>
          <p:cNvPr id="12" name="Oval 11">
            <a:extLst>
              <a:ext uri="{FF2B5EF4-FFF2-40B4-BE49-F238E27FC236}">
                <a16:creationId xmlns:a16="http://schemas.microsoft.com/office/drawing/2014/main" id="{65FF19BE-85AF-D737-3457-5E744FAB0313}"/>
              </a:ext>
            </a:extLst>
          </p:cNvPr>
          <p:cNvSpPr/>
          <p:nvPr/>
        </p:nvSpPr>
        <p:spPr>
          <a:xfrm>
            <a:off x="3552444" y="4500922"/>
            <a:ext cx="1487424" cy="1487424"/>
          </a:xfrm>
          <a:prstGeom prst="ellipse">
            <a:avLst/>
          </a:prstGeom>
          <a:solidFill>
            <a:srgbClr val="FFC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Payload </a:t>
            </a:r>
          </a:p>
          <a:p>
            <a:pPr algn="ctr"/>
            <a:r>
              <a:rPr lang="en-US" sz="1200" dirty="0"/>
              <a:t>sizes</a:t>
            </a:r>
          </a:p>
        </p:txBody>
      </p:sp>
      <p:sp>
        <p:nvSpPr>
          <p:cNvPr id="13" name="Oval 12">
            <a:extLst>
              <a:ext uri="{FF2B5EF4-FFF2-40B4-BE49-F238E27FC236}">
                <a16:creationId xmlns:a16="http://schemas.microsoft.com/office/drawing/2014/main" id="{589AEDAA-68F7-2935-F6C8-FEC8D6711BDC}"/>
              </a:ext>
            </a:extLst>
          </p:cNvPr>
          <p:cNvSpPr/>
          <p:nvPr/>
        </p:nvSpPr>
        <p:spPr>
          <a:xfrm>
            <a:off x="7321296" y="4500922"/>
            <a:ext cx="1487424" cy="1487424"/>
          </a:xfrm>
          <a:prstGeom prst="ellipse">
            <a:avLst/>
          </a:prstGeom>
          <a:solidFill>
            <a:srgbClr val="103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History</a:t>
            </a:r>
          </a:p>
          <a:p>
            <a:pPr algn="ctr"/>
            <a:r>
              <a:rPr lang="en-US" sz="1200" dirty="0"/>
              <a:t>Log </a:t>
            </a:r>
          </a:p>
          <a:p>
            <a:pPr algn="ctr"/>
            <a:r>
              <a:rPr lang="en-US" sz="1200" dirty="0"/>
              <a:t>sizes</a:t>
            </a:r>
          </a:p>
        </p:txBody>
      </p:sp>
    </p:spTree>
    <p:extLst>
      <p:ext uri="{BB962C8B-B14F-4D97-AF65-F5344CB8AC3E}">
        <p14:creationId xmlns:p14="http://schemas.microsoft.com/office/powerpoint/2010/main" val="28857449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68207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57FD32-B19B-BD44-19DD-C7A7785228AA}"/>
              </a:ext>
            </a:extLst>
          </p:cNvPr>
          <p:cNvSpPr txBox="1"/>
          <p:nvPr/>
        </p:nvSpPr>
        <p:spPr>
          <a:xfrm>
            <a:off x="0" y="3244334"/>
            <a:ext cx="12192000" cy="646331"/>
          </a:xfrm>
          <a:prstGeom prst="rect">
            <a:avLst/>
          </a:prstGeom>
          <a:noFill/>
        </p:spPr>
        <p:txBody>
          <a:bodyPr wrap="square">
            <a:spAutoFit/>
          </a:bodyPr>
          <a:lstStyle/>
          <a:p>
            <a:pPr algn="ctr"/>
            <a:r>
              <a:rPr lang="en-US" sz="3600" dirty="0">
                <a:solidFill>
                  <a:schemeClr val="bg1"/>
                </a:solidFill>
                <a:latin typeface="Roboto" panose="02000000000000000000" pitchFamily="2" charset="0"/>
                <a:ea typeface="Roboto" panose="02000000000000000000" pitchFamily="2" charset="0"/>
              </a:rPr>
              <a:t>https://github.com/luismanez/netcoreconf-bcn-2022</a:t>
            </a:r>
          </a:p>
        </p:txBody>
      </p:sp>
    </p:spTree>
    <p:extLst>
      <p:ext uri="{BB962C8B-B14F-4D97-AF65-F5344CB8AC3E}">
        <p14:creationId xmlns:p14="http://schemas.microsoft.com/office/powerpoint/2010/main" val="2086038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791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low confidence">
            <a:extLst>
              <a:ext uri="{FF2B5EF4-FFF2-40B4-BE49-F238E27FC236}">
                <a16:creationId xmlns:a16="http://schemas.microsoft.com/office/drawing/2014/main" id="{E17FC61A-1748-EDB7-5668-E22B980AB075}"/>
              </a:ext>
            </a:extLst>
          </p:cNvPr>
          <p:cNvPicPr>
            <a:picLocks noChangeAspect="1"/>
          </p:cNvPicPr>
          <p:nvPr/>
        </p:nvPicPr>
        <p:blipFill rotWithShape="1">
          <a:blip r:embed="rId2">
            <a:extLst>
              <a:ext uri="{28A0092B-C50C-407E-A947-70E740481C1C}">
                <a14:useLocalDpi xmlns:a14="http://schemas.microsoft.com/office/drawing/2010/main" val="0"/>
              </a:ext>
            </a:extLst>
          </a:blip>
          <a:srcRect l="4750" r="14247" b="-3"/>
          <a:stretch/>
        </p:blipFill>
        <p:spPr>
          <a:xfrm>
            <a:off x="8563927" y="2155200"/>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ln w="25400">
            <a:solidFill>
              <a:schemeClr val="bg1"/>
            </a:solidFill>
          </a:ln>
        </p:spPr>
      </p:pic>
      <p:sp>
        <p:nvSpPr>
          <p:cNvPr id="3" name="Título 4">
            <a:extLst>
              <a:ext uri="{FF2B5EF4-FFF2-40B4-BE49-F238E27FC236}">
                <a16:creationId xmlns:a16="http://schemas.microsoft.com/office/drawing/2014/main" id="{AAEB4FD7-270D-ADA1-3509-4EC742692027}"/>
              </a:ext>
            </a:extLst>
          </p:cNvPr>
          <p:cNvSpPr txBox="1">
            <a:spLocks/>
          </p:cNvSpPr>
          <p:nvPr/>
        </p:nvSpPr>
        <p:spPr>
          <a:xfrm>
            <a:off x="0" y="115981"/>
            <a:ext cx="3950208"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err="1">
                <a:solidFill>
                  <a:schemeClr val="bg1"/>
                </a:solidFill>
              </a:rPr>
              <a:t>About</a:t>
            </a:r>
            <a:r>
              <a:rPr lang="es-ES" sz="4000" b="1" dirty="0">
                <a:solidFill>
                  <a:schemeClr val="bg1"/>
                </a:solidFill>
              </a:rPr>
              <a:t> me</a:t>
            </a:r>
          </a:p>
        </p:txBody>
      </p:sp>
      <p:grpSp>
        <p:nvGrpSpPr>
          <p:cNvPr id="4" name="Group 3">
            <a:extLst>
              <a:ext uri="{FF2B5EF4-FFF2-40B4-BE49-F238E27FC236}">
                <a16:creationId xmlns:a16="http://schemas.microsoft.com/office/drawing/2014/main" id="{9D1BBCF0-1E95-2867-C1EE-FC93A7918D44}"/>
              </a:ext>
            </a:extLst>
          </p:cNvPr>
          <p:cNvGrpSpPr/>
          <p:nvPr/>
        </p:nvGrpSpPr>
        <p:grpSpPr>
          <a:xfrm>
            <a:off x="311576" y="4483776"/>
            <a:ext cx="2259710" cy="761761"/>
            <a:chOff x="1581647" y="5105568"/>
            <a:chExt cx="2259710" cy="761761"/>
          </a:xfrm>
        </p:grpSpPr>
        <p:grpSp>
          <p:nvGrpSpPr>
            <p:cNvPr id="5" name="Group 4">
              <a:extLst>
                <a:ext uri="{FF2B5EF4-FFF2-40B4-BE49-F238E27FC236}">
                  <a16:creationId xmlns:a16="http://schemas.microsoft.com/office/drawing/2014/main" id="{3E7B9716-C78F-AEA6-AB17-3A50E4574F4A}"/>
                </a:ext>
              </a:extLst>
            </p:cNvPr>
            <p:cNvGrpSpPr/>
            <p:nvPr/>
          </p:nvGrpSpPr>
          <p:grpSpPr>
            <a:xfrm>
              <a:off x="1866767" y="5105568"/>
              <a:ext cx="1689469" cy="455955"/>
              <a:chOff x="711137" y="4893283"/>
              <a:chExt cx="2259710" cy="609852"/>
            </a:xfrm>
          </p:grpSpPr>
          <p:pic>
            <p:nvPicPr>
              <p:cNvPr id="7" name="Picture 6">
                <a:extLst>
                  <a:ext uri="{FF2B5EF4-FFF2-40B4-BE49-F238E27FC236}">
                    <a16:creationId xmlns:a16="http://schemas.microsoft.com/office/drawing/2014/main" id="{AEE33943-1035-DB28-F423-44D876F4CEF9}"/>
                  </a:ext>
                </a:extLst>
              </p:cNvPr>
              <p:cNvPicPr>
                <a:picLocks noChangeAspect="1"/>
              </p:cNvPicPr>
              <p:nvPr/>
            </p:nvPicPr>
            <p:blipFill>
              <a:blip r:embed="rId3"/>
              <a:stretch>
                <a:fillRect/>
              </a:stretch>
            </p:blipFill>
            <p:spPr>
              <a:xfrm>
                <a:off x="711137" y="4893283"/>
                <a:ext cx="609600" cy="609600"/>
              </a:xfrm>
              <a:prstGeom prst="rect">
                <a:avLst/>
              </a:prstGeom>
            </p:spPr>
          </p:pic>
          <p:pic>
            <p:nvPicPr>
              <p:cNvPr id="8" name="Picture 7">
                <a:extLst>
                  <a:ext uri="{FF2B5EF4-FFF2-40B4-BE49-F238E27FC236}">
                    <a16:creationId xmlns:a16="http://schemas.microsoft.com/office/drawing/2014/main" id="{654B2C2B-A33E-BDC0-F6CF-5D16224BACAD}"/>
                  </a:ext>
                </a:extLst>
              </p:cNvPr>
              <p:cNvPicPr>
                <a:picLocks noChangeAspect="1"/>
              </p:cNvPicPr>
              <p:nvPr/>
            </p:nvPicPr>
            <p:blipFill>
              <a:blip r:embed="rId4"/>
              <a:stretch>
                <a:fillRect/>
              </a:stretch>
            </p:blipFill>
            <p:spPr>
              <a:xfrm>
                <a:off x="1536192" y="4893535"/>
                <a:ext cx="609600" cy="609600"/>
              </a:xfrm>
              <a:prstGeom prst="rect">
                <a:avLst/>
              </a:prstGeom>
            </p:spPr>
          </p:pic>
          <p:pic>
            <p:nvPicPr>
              <p:cNvPr id="9" name="Picture 8">
                <a:extLst>
                  <a:ext uri="{FF2B5EF4-FFF2-40B4-BE49-F238E27FC236}">
                    <a16:creationId xmlns:a16="http://schemas.microsoft.com/office/drawing/2014/main" id="{78506D29-5EEC-85EA-0FCC-EA610DC446F5}"/>
                  </a:ext>
                </a:extLst>
              </p:cNvPr>
              <p:cNvPicPr>
                <a:picLocks noChangeAspect="1"/>
              </p:cNvPicPr>
              <p:nvPr/>
            </p:nvPicPr>
            <p:blipFill>
              <a:blip r:embed="rId5"/>
              <a:stretch>
                <a:fillRect/>
              </a:stretch>
            </p:blipFill>
            <p:spPr>
              <a:xfrm>
                <a:off x="2361247" y="4893283"/>
                <a:ext cx="609600" cy="609600"/>
              </a:xfrm>
              <a:prstGeom prst="rect">
                <a:avLst/>
              </a:prstGeom>
            </p:spPr>
          </p:pic>
        </p:grpSp>
        <p:sp>
          <p:nvSpPr>
            <p:cNvPr id="6" name="TextBox 5">
              <a:extLst>
                <a:ext uri="{FF2B5EF4-FFF2-40B4-BE49-F238E27FC236}">
                  <a16:creationId xmlns:a16="http://schemas.microsoft.com/office/drawing/2014/main" id="{3990B2E2-E20B-B51F-E1B8-40DC6C3B4777}"/>
                </a:ext>
              </a:extLst>
            </p:cNvPr>
            <p:cNvSpPr txBox="1"/>
            <p:nvPr/>
          </p:nvSpPr>
          <p:spPr>
            <a:xfrm>
              <a:off x="1581647" y="5559552"/>
              <a:ext cx="2259710" cy="307777"/>
            </a:xfrm>
            <a:prstGeom prst="rect">
              <a:avLst/>
            </a:prstGeom>
            <a:noFill/>
          </p:spPr>
          <p:txBody>
            <a:bodyPr wrap="square" rtlCol="0">
              <a:spAutoFit/>
            </a:bodyPr>
            <a:lstStyle/>
            <a:p>
              <a:pPr algn="ctr"/>
              <a:r>
                <a:rPr lang="en-US" sz="1400" dirty="0">
                  <a:latin typeface="Montserrat" panose="00000500000000000000" pitchFamily="2" charset="0"/>
                </a:rPr>
                <a:t>@luismanez</a:t>
              </a:r>
            </a:p>
          </p:txBody>
        </p:sp>
      </p:grpSp>
      <p:pic>
        <p:nvPicPr>
          <p:cNvPr id="11" name="Graphic 10">
            <a:extLst>
              <a:ext uri="{FF2B5EF4-FFF2-40B4-BE49-F238E27FC236}">
                <a16:creationId xmlns:a16="http://schemas.microsoft.com/office/drawing/2014/main" id="{D74AA1B7-22AC-AB18-630F-C4FCFCF2E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04" y="6491478"/>
            <a:ext cx="333375" cy="190500"/>
          </a:xfrm>
          <a:prstGeom prst="rect">
            <a:avLst/>
          </a:prstGeom>
        </p:spPr>
      </p:pic>
      <p:sp>
        <p:nvSpPr>
          <p:cNvPr id="13" name="Subtitle 2">
            <a:extLst>
              <a:ext uri="{FF2B5EF4-FFF2-40B4-BE49-F238E27FC236}">
                <a16:creationId xmlns:a16="http://schemas.microsoft.com/office/drawing/2014/main" id="{0E3FED80-E397-4D8E-3E68-2FD9F61E4EAE}"/>
              </a:ext>
            </a:extLst>
          </p:cNvPr>
          <p:cNvSpPr txBox="1">
            <a:spLocks/>
          </p:cNvSpPr>
          <p:nvPr/>
        </p:nvSpPr>
        <p:spPr>
          <a:xfrm>
            <a:off x="183575" y="1688593"/>
            <a:ext cx="5833787" cy="10925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sz="2900" dirty="0">
                <a:latin typeface="Montserrat" panose="00000500000000000000" pitchFamily="2" charset="0"/>
                <a:ea typeface="Open Sans" panose="020B0606030504020204" pitchFamily="34" charset="0"/>
                <a:cs typeface="Open Sans" panose="020B0606030504020204" pitchFamily="34" charset="0"/>
              </a:rPr>
              <a:t>Luis Mañez</a:t>
            </a:r>
          </a:p>
          <a:p>
            <a:pPr marL="0" indent="0" algn="r">
              <a:buNone/>
            </a:pPr>
            <a:r>
              <a:rPr lang="es-ES" sz="1800" dirty="0" err="1">
                <a:latin typeface="Montserrat" panose="00000500000000000000" pitchFamily="2" charset="0"/>
                <a:ea typeface="Open Sans" panose="020B0606030504020204" pitchFamily="34" charset="0"/>
                <a:cs typeface="Open Sans" panose="020B0606030504020204" pitchFamily="34" charset="0"/>
              </a:rPr>
              <a:t>Chief</a:t>
            </a:r>
            <a:r>
              <a:rPr lang="es-ES" sz="1800" dirty="0">
                <a:latin typeface="Montserrat" panose="00000500000000000000" pitchFamily="2" charset="0"/>
                <a:ea typeface="Open Sans" panose="020B0606030504020204" pitchFamily="34" charset="0"/>
                <a:cs typeface="Open Sans" panose="020B0606030504020204" pitchFamily="34" charset="0"/>
              </a:rPr>
              <a:t> </a:t>
            </a:r>
            <a:r>
              <a:rPr lang="es-ES" sz="1800" dirty="0" err="1">
                <a:latin typeface="Montserrat" panose="00000500000000000000" pitchFamily="2" charset="0"/>
                <a:ea typeface="Open Sans" panose="020B0606030504020204" pitchFamily="34" charset="0"/>
                <a:cs typeface="Open Sans" panose="020B0606030504020204" pitchFamily="34" charset="0"/>
              </a:rPr>
              <a:t>Architect</a:t>
            </a:r>
            <a:r>
              <a:rPr lang="es-ES" sz="1800" dirty="0">
                <a:latin typeface="Montserrat" panose="00000500000000000000" pitchFamily="2" charset="0"/>
                <a:ea typeface="Open Sans" panose="020B0606030504020204" pitchFamily="34" charset="0"/>
                <a:cs typeface="Open Sans" panose="020B0606030504020204" pitchFamily="34" charset="0"/>
              </a:rPr>
              <a:t> @ </a:t>
            </a:r>
            <a:r>
              <a:rPr lang="es-ES" sz="1800" dirty="0" err="1">
                <a:latin typeface="Montserrat" panose="00000500000000000000" pitchFamily="2" charset="0"/>
                <a:ea typeface="Open Sans" panose="020B0606030504020204" pitchFamily="34" charset="0"/>
                <a:cs typeface="Open Sans" panose="020B0606030504020204" pitchFamily="34" charset="0"/>
              </a:rPr>
              <a:t>ClearPeople</a:t>
            </a:r>
            <a:endParaRPr lang="en-US" sz="1800" dirty="0">
              <a:latin typeface="Montserrat" panose="00000500000000000000" pitchFamily="2" charset="0"/>
              <a:ea typeface="Open Sans" panose="020B0606030504020204" pitchFamily="34" charset="0"/>
              <a:cs typeface="Open Sans" panose="020B0606030504020204" pitchFamily="34" charset="0"/>
            </a:endParaRPr>
          </a:p>
        </p:txBody>
      </p:sp>
      <p:sp>
        <p:nvSpPr>
          <p:cNvPr id="14" name="Subtitle 2">
            <a:extLst>
              <a:ext uri="{FF2B5EF4-FFF2-40B4-BE49-F238E27FC236}">
                <a16:creationId xmlns:a16="http://schemas.microsoft.com/office/drawing/2014/main" id="{4D9F87B7-4F4A-EF7F-60BD-BC27AFAE7E21}"/>
              </a:ext>
            </a:extLst>
          </p:cNvPr>
          <p:cNvSpPr txBox="1">
            <a:spLocks/>
          </p:cNvSpPr>
          <p:nvPr/>
        </p:nvSpPr>
        <p:spPr>
          <a:xfrm>
            <a:off x="183574" y="3120092"/>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latin typeface="Montserrat" panose="00000500000000000000" pitchFamily="2" charset="0"/>
                <a:ea typeface="Open Sans" panose="020B0606030504020204" pitchFamily="34" charset="0"/>
                <a:cs typeface="Open Sans" panose="020B0606030504020204" pitchFamily="34" charset="0"/>
              </a:rPr>
              <a:t>M365 Development MVP. More than 20 years of experience working with Microsoft Technologies. MS Certified specialist in Developing Azure and SharePoint MCPD. Passionate about technology, blogger, technical writer and MS community active member.</a:t>
            </a:r>
          </a:p>
        </p:txBody>
      </p:sp>
      <p:pic>
        <p:nvPicPr>
          <p:cNvPr id="15" name="Picture 14" descr="Text&#10;&#10;Description automatically generated with medium confidence">
            <a:extLst>
              <a:ext uri="{FF2B5EF4-FFF2-40B4-BE49-F238E27FC236}">
                <a16:creationId xmlns:a16="http://schemas.microsoft.com/office/drawing/2014/main" id="{366DB549-4E6D-826B-062E-745F6732D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1927" y="4194048"/>
            <a:ext cx="751359" cy="1189651"/>
          </a:xfrm>
          <a:prstGeom prst="rect">
            <a:avLst/>
          </a:prstGeom>
        </p:spPr>
      </p:pic>
    </p:spTree>
    <p:extLst>
      <p:ext uri="{BB962C8B-B14F-4D97-AF65-F5344CB8AC3E}">
        <p14:creationId xmlns:p14="http://schemas.microsoft.com/office/powerpoint/2010/main" val="154986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9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1973222" y="2887933"/>
            <a:ext cx="8245555" cy="1082134"/>
          </a:xfrm>
          <a:prstGeom prst="rect">
            <a:avLst/>
          </a:prstGeom>
        </p:spPr>
      </p:pic>
    </p:spTree>
    <p:extLst>
      <p:ext uri="{BB962C8B-B14F-4D97-AF65-F5344CB8AC3E}">
        <p14:creationId xmlns:p14="http://schemas.microsoft.com/office/powerpoint/2010/main" val="381746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8541268" y="1016000"/>
            <a:ext cx="31408070" cy="4121947"/>
          </a:xfrm>
          <a:prstGeom prst="rect">
            <a:avLst/>
          </a:prstGeom>
        </p:spPr>
      </p:pic>
      <p:sp>
        <p:nvSpPr>
          <p:cNvPr id="5" name="Rectangle 4">
            <a:extLst>
              <a:ext uri="{FF2B5EF4-FFF2-40B4-BE49-F238E27FC236}">
                <a16:creationId xmlns:a16="http://schemas.microsoft.com/office/drawing/2014/main" id="{DE72194A-A868-F87E-1989-6EB776DF39FE}"/>
              </a:ext>
            </a:extLst>
          </p:cNvPr>
          <p:cNvSpPr/>
          <p:nvPr/>
        </p:nvSpPr>
        <p:spPr>
          <a:xfrm>
            <a:off x="292100" y="4025900"/>
            <a:ext cx="11658600" cy="9525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6C1E4-5D14-04FE-D07C-732175E39C4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96DB3A7-7C7C-B2D2-8DC6-4A2CA08169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971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oiler Alert PNG Image | Transparent PNG Free Download on SeekPNG">
            <a:extLst>
              <a:ext uri="{FF2B5EF4-FFF2-40B4-BE49-F238E27FC236}">
                <a16:creationId xmlns:a16="http://schemas.microsoft.com/office/drawing/2014/main" id="{710DD6A8-E18F-5F3F-77E7-59793C32E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86"/>
            <a:ext cx="12191999" cy="687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5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C944D-9005-3CB0-3C8D-5A330A3B9208}"/>
              </a:ext>
            </a:extLst>
          </p:cNvPr>
          <p:cNvPicPr>
            <a:picLocks noChangeAspect="1"/>
          </p:cNvPicPr>
          <p:nvPr/>
        </p:nvPicPr>
        <p:blipFill>
          <a:blip r:embed="rId2"/>
          <a:stretch>
            <a:fillRect/>
          </a:stretch>
        </p:blipFill>
        <p:spPr>
          <a:xfrm>
            <a:off x="1447800" y="814387"/>
            <a:ext cx="9296400" cy="5229225"/>
          </a:xfrm>
          <a:prstGeom prst="rect">
            <a:avLst/>
          </a:prstGeom>
        </p:spPr>
      </p:pic>
    </p:spTree>
    <p:extLst>
      <p:ext uri="{BB962C8B-B14F-4D97-AF65-F5344CB8AC3E}">
        <p14:creationId xmlns:p14="http://schemas.microsoft.com/office/powerpoint/2010/main" val="233876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3944112"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BUT</a:t>
            </a:r>
          </a:p>
          <a:p>
            <a:r>
              <a:rPr lang="en-US" sz="9600" b="1" dirty="0">
                <a:solidFill>
                  <a:schemeClr val="bg1"/>
                </a:solidFill>
                <a:latin typeface="Roboto" panose="02000000000000000000" pitchFamily="2" charset="0"/>
                <a:ea typeface="Roboto" panose="02000000000000000000" pitchFamily="2" charset="0"/>
              </a:rPr>
              <a:t>WHY?</a:t>
            </a:r>
          </a:p>
        </p:txBody>
      </p:sp>
    </p:spTree>
    <p:extLst>
      <p:ext uri="{BB962C8B-B14F-4D97-AF65-F5344CB8AC3E}">
        <p14:creationId xmlns:p14="http://schemas.microsoft.com/office/powerpoint/2010/main" val="8372755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1467</TotalTime>
  <Words>581</Words>
  <Application>Microsoft Office PowerPoint</Application>
  <PresentationFormat>Widescreen</PresentationFormat>
  <Paragraphs>86</Paragraphs>
  <Slides>29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Light</vt:lpstr>
      <vt:lpstr>Helvetica</vt:lpstr>
      <vt:lpstr>Montserrat</vt:lpstr>
      <vt:lpstr>Montserrat Light</vt:lpstr>
      <vt:lpstr>Roboto</vt:lpstr>
      <vt:lpstr>Segoe UI</vt:lpstr>
      <vt:lpstr>Trebuchet MS</vt:lpstr>
      <vt:lpstr>Tema de Office</vt:lpstr>
      <vt:lpstr>PowerPoint Presentation</vt:lpstr>
      <vt:lpstr>Storage Providers for 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Manez</cp:lastModifiedBy>
  <cp:revision>61</cp:revision>
  <dcterms:created xsi:type="dcterms:W3CDTF">2018-11-16T16:29:33Z</dcterms:created>
  <dcterms:modified xsi:type="dcterms:W3CDTF">2022-09-07T20:07:10Z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2022-08-09T06:26:38Z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70d99cc1-0071-426d-9767-5cabaeb1f1f1</vt:lpwstr>
  </property>
  <property fmtid="{D5CDD505-2E9C-101B-9397-08002B2CF9AE}" pid="8" name="MSIP_Label_3e575051-ae9c-4f9b-beed-77532f7cfdad_ContentBits">
    <vt:lpwstr>0</vt:lpwstr>
  </property>
</Properties>
</file>